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7"/>
  </p:notesMasterIdLst>
  <p:sldIdLst>
    <p:sldId id="256" r:id="rId2"/>
    <p:sldId id="257" r:id="rId3"/>
    <p:sldId id="258" r:id="rId4"/>
    <p:sldId id="260" r:id="rId5"/>
    <p:sldId id="259" r:id="rId6"/>
    <p:sldId id="261" r:id="rId7"/>
    <p:sldId id="262" r:id="rId8"/>
    <p:sldId id="263" r:id="rId9"/>
    <p:sldId id="264" r:id="rId10"/>
    <p:sldId id="265" r:id="rId11"/>
    <p:sldId id="266" r:id="rId12"/>
    <p:sldId id="268" r:id="rId13"/>
    <p:sldId id="267" r:id="rId14"/>
    <p:sldId id="269" r:id="rId15"/>
    <p:sldId id="272" r:id="rId16"/>
    <p:sldId id="276" r:id="rId17"/>
    <p:sldId id="273" r:id="rId18"/>
    <p:sldId id="270" r:id="rId19"/>
    <p:sldId id="271" r:id="rId20"/>
    <p:sldId id="274" r:id="rId21"/>
    <p:sldId id="278" r:id="rId22"/>
    <p:sldId id="281" r:id="rId23"/>
    <p:sldId id="279" r:id="rId24"/>
    <p:sldId id="309" r:id="rId25"/>
    <p:sldId id="286" r:id="rId26"/>
    <p:sldId id="288" r:id="rId27"/>
    <p:sldId id="308" r:id="rId28"/>
    <p:sldId id="287" r:id="rId29"/>
    <p:sldId id="289" r:id="rId30"/>
    <p:sldId id="290" r:id="rId31"/>
    <p:sldId id="301" r:id="rId32"/>
    <p:sldId id="300" r:id="rId33"/>
    <p:sldId id="296" r:id="rId34"/>
    <p:sldId id="298" r:id="rId35"/>
    <p:sldId id="299" r:id="rId36"/>
    <p:sldId id="302" r:id="rId37"/>
    <p:sldId id="305" r:id="rId38"/>
    <p:sldId id="304" r:id="rId39"/>
    <p:sldId id="306" r:id="rId40"/>
    <p:sldId id="303" r:id="rId41"/>
    <p:sldId id="307" r:id="rId42"/>
    <p:sldId id="310" r:id="rId43"/>
    <p:sldId id="311" r:id="rId44"/>
    <p:sldId id="312" r:id="rId45"/>
    <p:sldId id="313" r:id="rId46"/>
    <p:sldId id="314" r:id="rId47"/>
    <p:sldId id="315" r:id="rId48"/>
    <p:sldId id="316" r:id="rId49"/>
    <p:sldId id="317" r:id="rId50"/>
    <p:sldId id="318" r:id="rId51"/>
    <p:sldId id="319" r:id="rId52"/>
    <p:sldId id="280" r:id="rId53"/>
    <p:sldId id="282" r:id="rId54"/>
    <p:sldId id="283" r:id="rId55"/>
    <p:sldId id="284" r:id="rId56"/>
    <p:sldId id="285" r:id="rId57"/>
    <p:sldId id="320" r:id="rId58"/>
    <p:sldId id="321" r:id="rId59"/>
    <p:sldId id="323" r:id="rId60"/>
    <p:sldId id="325" r:id="rId61"/>
    <p:sldId id="324" r:id="rId62"/>
    <p:sldId id="322" r:id="rId63"/>
    <p:sldId id="326" r:id="rId64"/>
    <p:sldId id="327" r:id="rId65"/>
    <p:sldId id="328" r:id="rId66"/>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2" d="100"/>
          <a:sy n="62" d="100"/>
        </p:scale>
        <p:origin x="-992" y="-6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09B89EB-FA4D-4FD3-8FE7-8B48E604BBF4}" type="datetimeFigureOut">
              <a:rPr lang="zh-CN" altLang="en-US" smtClean="0"/>
              <a:t>2015/4/2</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1916A36-032D-423D-8006-56EAE78D3BE5}" type="slidenum">
              <a:rPr lang="zh-CN" altLang="en-US" smtClean="0"/>
              <a:t>‹#›</a:t>
            </a:fld>
            <a:endParaRPr lang="zh-CN" altLang="en-US"/>
          </a:p>
        </p:txBody>
      </p:sp>
    </p:spTree>
    <p:extLst>
      <p:ext uri="{BB962C8B-B14F-4D97-AF65-F5344CB8AC3E}">
        <p14:creationId xmlns:p14="http://schemas.microsoft.com/office/powerpoint/2010/main" val="1296999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1916A36-032D-423D-8006-56EAE78D3BE5}" type="slidenum">
              <a:rPr lang="zh-CN" altLang="en-US" smtClean="0"/>
              <a:t>18</a:t>
            </a:fld>
            <a:endParaRPr lang="zh-CN" altLang="en-US"/>
          </a:p>
        </p:txBody>
      </p:sp>
    </p:spTree>
    <p:extLst>
      <p:ext uri="{BB962C8B-B14F-4D97-AF65-F5344CB8AC3E}">
        <p14:creationId xmlns:p14="http://schemas.microsoft.com/office/powerpoint/2010/main" val="39618815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1916A36-032D-423D-8006-56EAE78D3BE5}" type="slidenum">
              <a:rPr lang="zh-CN" altLang="en-US" smtClean="0"/>
              <a:t>30</a:t>
            </a:fld>
            <a:endParaRPr lang="zh-CN" altLang="en-US"/>
          </a:p>
        </p:txBody>
      </p:sp>
    </p:spTree>
    <p:extLst>
      <p:ext uri="{BB962C8B-B14F-4D97-AF65-F5344CB8AC3E}">
        <p14:creationId xmlns:p14="http://schemas.microsoft.com/office/powerpoint/2010/main" val="3645113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1916A36-032D-423D-8006-56EAE78D3BE5}" type="slidenum">
              <a:rPr lang="zh-CN" altLang="en-US" smtClean="0"/>
              <a:t>31</a:t>
            </a:fld>
            <a:endParaRPr lang="zh-CN" altLang="en-US"/>
          </a:p>
        </p:txBody>
      </p:sp>
    </p:spTree>
    <p:extLst>
      <p:ext uri="{BB962C8B-B14F-4D97-AF65-F5344CB8AC3E}">
        <p14:creationId xmlns:p14="http://schemas.microsoft.com/office/powerpoint/2010/main" val="3645113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1916A36-032D-423D-8006-56EAE78D3BE5}" type="slidenum">
              <a:rPr lang="zh-CN" altLang="en-US" smtClean="0"/>
              <a:t>44</a:t>
            </a:fld>
            <a:endParaRPr lang="zh-CN" altLang="en-US"/>
          </a:p>
        </p:txBody>
      </p:sp>
    </p:spTree>
    <p:extLst>
      <p:ext uri="{BB962C8B-B14F-4D97-AF65-F5344CB8AC3E}">
        <p14:creationId xmlns:p14="http://schemas.microsoft.com/office/powerpoint/2010/main" val="194477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1916A36-032D-423D-8006-56EAE78D3BE5}" type="slidenum">
              <a:rPr lang="zh-CN" altLang="en-US" smtClean="0"/>
              <a:t>49</a:t>
            </a:fld>
            <a:endParaRPr lang="zh-CN" altLang="en-US"/>
          </a:p>
        </p:txBody>
      </p:sp>
    </p:spTree>
    <p:extLst>
      <p:ext uri="{BB962C8B-B14F-4D97-AF65-F5344CB8AC3E}">
        <p14:creationId xmlns:p14="http://schemas.microsoft.com/office/powerpoint/2010/main" val="38931611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1916A36-032D-423D-8006-56EAE78D3BE5}" type="slidenum">
              <a:rPr lang="zh-CN" altLang="en-US" smtClean="0"/>
              <a:t>52</a:t>
            </a:fld>
            <a:endParaRPr lang="zh-CN" altLang="en-US"/>
          </a:p>
        </p:txBody>
      </p:sp>
    </p:spTree>
    <p:extLst>
      <p:ext uri="{BB962C8B-B14F-4D97-AF65-F5344CB8AC3E}">
        <p14:creationId xmlns:p14="http://schemas.microsoft.com/office/powerpoint/2010/main" val="4726140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7" name="矩形 6"/>
          <p:cNvSpPr/>
          <p:nvPr/>
        </p:nvSpPr>
        <p:spPr>
          <a:xfrm>
            <a:off x="685800" y="3196686"/>
            <a:ext cx="77724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ctrTitle"/>
          </p:nvPr>
        </p:nvSpPr>
        <p:spPr>
          <a:xfrm>
            <a:off x="685800" y="1676401"/>
            <a:ext cx="7772400" cy="1538286"/>
          </a:xfrm>
        </p:spPr>
        <p:txBody>
          <a:bodyPr anchor="b"/>
          <a:lstStyle/>
          <a:p>
            <a:r>
              <a:rPr kumimoji="0" lang="zh-CN" altLang="en-US" smtClean="0"/>
              <a:t>单击此处编辑母版标题样式</a:t>
            </a:r>
            <a:endParaRPr kumimoji="0" lang="en-US"/>
          </a:p>
        </p:txBody>
      </p:sp>
      <p:sp>
        <p:nvSpPr>
          <p:cNvPr id="3" name="副标题 2"/>
          <p:cNvSpPr>
            <a:spLocks noGrp="1"/>
          </p:cNvSpPr>
          <p:nvPr>
            <p:ph type="subTitle" idx="1"/>
          </p:nvPr>
        </p:nvSpPr>
        <p:spPr>
          <a:xfrm>
            <a:off x="1371600" y="3214686"/>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zh-CN" altLang="en-US" smtClean="0"/>
              <a:t>单击此处编辑母版副标题样式</a:t>
            </a:r>
            <a:endParaRPr kumimoji="0" lang="en-US"/>
          </a:p>
        </p:txBody>
      </p:sp>
      <p:sp>
        <p:nvSpPr>
          <p:cNvPr id="4" name="日期占位符 3"/>
          <p:cNvSpPr>
            <a:spLocks noGrp="1"/>
          </p:cNvSpPr>
          <p:nvPr>
            <p:ph type="dt" sz="half" idx="10"/>
          </p:nvPr>
        </p:nvSpPr>
        <p:spPr/>
        <p:txBody>
          <a:bodyPr/>
          <a:lstStyle/>
          <a:p>
            <a:fld id="{78520397-6CB5-4FB3-9C27-AF476807E13A}"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DFAB0C87-C90A-4AB6-A5CC-8389CA4698CC}"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a:t>
            </a:fld>
            <a:endParaRPr lang="zh-CN" altLang="en-US"/>
          </a:p>
        </p:txBody>
      </p:sp>
      <p:sp>
        <p:nvSpPr>
          <p:cNvPr id="7" name="矩形 6"/>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215206" y="274638"/>
            <a:ext cx="1471594" cy="6011882"/>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38"/>
            <a:ext cx="6686568" cy="6011882"/>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064C7976-8F2E-4E8B-B07A-153EDB47D181}"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7" name="矩形 6"/>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a:xfrm>
            <a:off x="73152" y="6400800"/>
            <a:ext cx="3200400" cy="283800"/>
          </a:xfrm>
        </p:spPr>
        <p:txBody>
          <a:bodyPr/>
          <a:lstStyle/>
          <a:p>
            <a:fld id="{6F1B6C51-3C7A-4969-A021-06A86282DD18}" type="datetime1">
              <a:rPr lang="zh-CN" altLang="en-US" smtClean="0"/>
              <a:t>2015/4/2</a:t>
            </a:fld>
            <a:endParaRPr lang="zh-CN" altLang="en-US"/>
          </a:p>
        </p:txBody>
      </p:sp>
      <p:sp>
        <p:nvSpPr>
          <p:cNvPr id="5" name="页脚占位符 4"/>
          <p:cNvSpPr>
            <a:spLocks noGrp="1"/>
          </p:cNvSpPr>
          <p:nvPr>
            <p:ph type="ftr" sz="quarter" idx="11"/>
          </p:nvPr>
        </p:nvSpPr>
        <p:spPr>
          <a:xfrm>
            <a:off x="5330952" y="6400800"/>
            <a:ext cx="3733800" cy="283800"/>
          </a:xfrm>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矩形 6"/>
          <p:cNvSpPr/>
          <p:nvPr/>
        </p:nvSpPr>
        <p:spPr>
          <a:xfrm>
            <a:off x="685800" y="3143248"/>
            <a:ext cx="77724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a:xfrm>
            <a:off x="722313" y="3143248"/>
            <a:ext cx="7772400" cy="1362075"/>
          </a:xfrm>
        </p:spPr>
        <p:txBody>
          <a:bodyPr anchor="t"/>
          <a:lstStyle>
            <a:lvl1pPr algn="ctr">
              <a:defRPr sz="4000" b="0" cap="all"/>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722313" y="1643061"/>
            <a:ext cx="7772400" cy="1500187"/>
          </a:xfrm>
        </p:spPr>
        <p:txBody>
          <a:bodyPr anchor="b"/>
          <a:lstStyle>
            <a:lvl1pPr marL="0" indent="0" algn="ctr">
              <a:buNone/>
              <a:defRPr sz="2000">
                <a:solidFill>
                  <a:schemeClr val="tx1">
                    <a:tint val="75000"/>
                  </a:schemeClr>
                </a:solidFill>
              </a:defRPr>
            </a:lvl1pPr>
            <a:lvl2pPr marL="457200" indent="0" algn="ctr">
              <a:buNone/>
              <a:defRPr sz="1800">
                <a:solidFill>
                  <a:schemeClr val="tx1">
                    <a:tint val="75000"/>
                  </a:schemeClr>
                </a:solidFill>
              </a:defRPr>
            </a:lvl2pPr>
            <a:lvl3pPr marL="914400" indent="0" algn="ctr">
              <a:buNone/>
              <a:defRPr sz="1600">
                <a:solidFill>
                  <a:schemeClr val="tx1">
                    <a:tint val="75000"/>
                  </a:schemeClr>
                </a:solidFill>
              </a:defRPr>
            </a:lvl3pPr>
            <a:lvl4pPr marL="1371600" indent="0" algn="ctr">
              <a:buNone/>
              <a:defRPr sz="1400">
                <a:solidFill>
                  <a:schemeClr val="tx1">
                    <a:tint val="75000"/>
                  </a:schemeClr>
                </a:solidFill>
              </a:defRPr>
            </a:lvl4pPr>
            <a:lvl5pPr marL="1828800" indent="0" algn="ctr">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C59246CB-8357-4720-9848-76BFAE742269}"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矩形 7"/>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A1BA63CE-F597-43CC-8948-D8D309F33305}" type="datetime1">
              <a:rPr lang="zh-CN" altLang="en-US" smtClean="0"/>
              <a:t>2015/4/2</a:t>
            </a:fld>
            <a:endParaRPr lang="zh-CN" altLang="en-US"/>
          </a:p>
        </p:txBody>
      </p:sp>
      <p:sp>
        <p:nvSpPr>
          <p:cNvPr id="6" name="页脚占位符 5"/>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7" name="灯片编号占位符 6"/>
          <p:cNvSpPr>
            <a:spLocks noGrp="1"/>
          </p:cNvSpPr>
          <p:nvPr>
            <p:ph type="sldNum" sz="quarter" idx="12"/>
          </p:nvPr>
        </p:nvSpPr>
        <p:spPr/>
        <p:txBody>
          <a:bodyPr/>
          <a:lstStyle/>
          <a:p>
            <a:fld id="{A6033CBC-6CEE-4CB7-B1F0-24E730B13A98}"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0" name="矩形 9"/>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lvl1pPr>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effectLst>
                  <a:outerShdw blurRad="50800" dist="25400" dir="5400000" algn="tl" rotWithShape="0">
                    <a:srgbClr val="000000">
                      <a:alpha val="43137"/>
                    </a:srgbClr>
                  </a:outerShdw>
                </a:effectLst>
              </a:defRPr>
            </a:lvl1pPr>
            <a:lvl2pPr marL="457200" indent="0">
              <a:buNone/>
              <a:defRPr sz="2000" b="1">
                <a:effectLst>
                  <a:outerShdw blurRad="50800" dist="25400" dir="5400000" algn="tl" rotWithShape="0">
                    <a:srgbClr val="000000">
                      <a:alpha val="43137"/>
                    </a:srgbClr>
                  </a:outerShdw>
                </a:effectLst>
              </a:defRPr>
            </a:lvl2pPr>
            <a:lvl3pPr marL="914400" indent="0">
              <a:buNone/>
              <a:defRPr sz="1800" b="1">
                <a:effectLst>
                  <a:outerShdw blurRad="50800" dist="25400" dir="5400000" algn="tl" rotWithShape="0">
                    <a:srgbClr val="000000">
                      <a:alpha val="43137"/>
                    </a:srgbClr>
                  </a:outerShdw>
                </a:effectLst>
              </a:defRPr>
            </a:lvl3pPr>
            <a:lvl4pPr marL="1371600" indent="0">
              <a:buNone/>
              <a:defRPr sz="1600" b="1">
                <a:effectLst>
                  <a:outerShdw blurRad="50800" dist="25400" dir="5400000" algn="tl" rotWithShape="0">
                    <a:srgbClr val="000000">
                      <a:alpha val="43137"/>
                    </a:srgbClr>
                  </a:outerShdw>
                </a:effectLst>
              </a:defRPr>
            </a:lvl4pPr>
            <a:lvl5pPr marL="1828800" indent="0">
              <a:buNone/>
              <a:defRPr sz="1600" b="1">
                <a:effectLst>
                  <a:outerShdw blurRad="50800" dist="25400" dir="5400000" algn="tl" rotWithShape="0">
                    <a:srgbClr val="000000">
                      <a:alpha val="43137"/>
                    </a:srgbClr>
                  </a:outerShdw>
                </a:effectLst>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effectLst>
                  <a:outerShdw blurRad="50800" dist="25400" dir="5400000" algn="tl" rotWithShape="0">
                    <a:srgbClr val="000000">
                      <a:alpha val="43137"/>
                    </a:srgbClr>
                  </a:outerShdw>
                </a:effectLst>
              </a:defRPr>
            </a:lvl1pPr>
            <a:lvl2pPr marL="457200" indent="0">
              <a:buNone/>
              <a:defRPr sz="2000" b="1">
                <a:effectLst>
                  <a:outerShdw blurRad="50800" dist="25400" dir="5400000" algn="tl" rotWithShape="0">
                    <a:srgbClr val="000000">
                      <a:alpha val="43137"/>
                    </a:srgbClr>
                  </a:outerShdw>
                </a:effectLst>
              </a:defRPr>
            </a:lvl2pPr>
            <a:lvl3pPr marL="914400" indent="0">
              <a:buNone/>
              <a:defRPr sz="1800" b="1">
                <a:effectLst>
                  <a:outerShdw blurRad="50800" dist="25400" dir="5400000" algn="tl" rotWithShape="0">
                    <a:srgbClr val="000000">
                      <a:alpha val="43137"/>
                    </a:srgbClr>
                  </a:outerShdw>
                </a:effectLst>
              </a:defRPr>
            </a:lvl3pPr>
            <a:lvl4pPr marL="1371600" indent="0">
              <a:buNone/>
              <a:defRPr sz="1600" b="1">
                <a:effectLst>
                  <a:outerShdw blurRad="50800" dist="25400" dir="5400000" algn="tl" rotWithShape="0">
                    <a:srgbClr val="000000">
                      <a:alpha val="43137"/>
                    </a:srgbClr>
                  </a:outerShdw>
                </a:effectLst>
              </a:defRPr>
            </a:lvl4pPr>
            <a:lvl5pPr marL="1828800" indent="0">
              <a:buNone/>
              <a:defRPr sz="1600" b="1">
                <a:effectLst>
                  <a:outerShdw blurRad="50800" dist="25400" dir="5400000" algn="tl" rotWithShape="0">
                    <a:srgbClr val="000000">
                      <a:alpha val="43137"/>
                    </a:srgbClr>
                  </a:outerShdw>
                </a:effectLst>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fld id="{1E2C392D-1C24-4864-974E-1AE3ED8A3486}" type="datetime1">
              <a:rPr lang="zh-CN" altLang="en-US" smtClean="0"/>
              <a:t>2015/4/2</a:t>
            </a:fld>
            <a:endParaRPr lang="zh-CN" altLang="en-US"/>
          </a:p>
        </p:txBody>
      </p:sp>
      <p:sp>
        <p:nvSpPr>
          <p:cNvPr id="8" name="页脚占位符 7"/>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9" name="灯片编号占位符 8"/>
          <p:cNvSpPr>
            <a:spLocks noGrp="1"/>
          </p:cNvSpPr>
          <p:nvPr>
            <p:ph type="sldNum" sz="quarter" idx="12"/>
          </p:nvPr>
        </p:nvSpPr>
        <p:spPr/>
        <p:txBody>
          <a:bodyPr/>
          <a:lstStyle/>
          <a:p>
            <a:fld id="{A6033CBC-6CEE-4CB7-B1F0-24E730B13A98}"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6" name="矩形 5"/>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5656D820-4E20-4E9A-94CA-6D0205EB7156}" type="datetime1">
              <a:rPr lang="zh-CN" altLang="en-US" smtClean="0"/>
              <a:t>2015/4/2</a:t>
            </a:fld>
            <a:endParaRPr lang="zh-CN" altLang="en-US"/>
          </a:p>
        </p:txBody>
      </p:sp>
      <p:sp>
        <p:nvSpPr>
          <p:cNvPr id="4" name="页脚占位符 3"/>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5" name="灯片编号占位符 4"/>
          <p:cNvSpPr>
            <a:spLocks noGrp="1"/>
          </p:cNvSpPr>
          <p:nvPr>
            <p:ph type="sldNum" sz="quarter" idx="12"/>
          </p:nvPr>
        </p:nvSpPr>
        <p:spPr/>
        <p:txBody>
          <a:bodyPr/>
          <a:lstStyle/>
          <a:p>
            <a:fld id="{A6033CBC-6CEE-4CB7-B1F0-24E730B13A98}"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Ref idx="1002">
        <a:schemeClr val="bg2"/>
      </p:bgRef>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F401E00-C075-4E48-9598-4A251D236679}" type="datetime1">
              <a:rPr lang="zh-CN" altLang="en-US" smtClean="0"/>
              <a:t>2015/4/2</a:t>
            </a:fld>
            <a:endParaRPr lang="zh-CN" altLang="en-US"/>
          </a:p>
        </p:txBody>
      </p:sp>
      <p:sp>
        <p:nvSpPr>
          <p:cNvPr id="3" name="页脚占位符 2"/>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4" name="灯片编号占位符 3"/>
          <p:cNvSpPr>
            <a:spLocks noGrp="1"/>
          </p:cNvSpPr>
          <p:nvPr>
            <p:ph type="sldNum" sz="quarter" idx="12"/>
          </p:nvPr>
        </p:nvSpPr>
        <p:spPr/>
        <p:txBody>
          <a:bodyPr/>
          <a:lstStyle/>
          <a:p>
            <a:fld id="{A6033CBC-6CEE-4CB7-B1F0-24E730B13A98}" type="slidenum">
              <a:rPr lang="zh-CN" altLang="en-US" smtClean="0"/>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8" name="矩形 7"/>
          <p:cNvSpPr/>
          <p:nvPr/>
        </p:nvSpPr>
        <p:spPr>
          <a:xfrm>
            <a:off x="2786050" y="1053546"/>
            <a:ext cx="59040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a:xfrm>
            <a:off x="2786050" y="228600"/>
            <a:ext cx="5900752" cy="842946"/>
          </a:xfrm>
        </p:spPr>
        <p:txBody>
          <a:bodyPr anchor="b"/>
          <a:lstStyle>
            <a:lvl1pPr algn="ctr">
              <a:defRPr sz="2800" b="0"/>
            </a:lvl1pPr>
          </a:lstStyle>
          <a:p>
            <a:r>
              <a:rPr kumimoji="0" lang="zh-CN" altLang="en-US" smtClean="0"/>
              <a:t>单击此处编辑母版标题样式</a:t>
            </a:r>
            <a:endParaRPr kumimoji="0" lang="en-US"/>
          </a:p>
        </p:txBody>
      </p:sp>
      <p:sp>
        <p:nvSpPr>
          <p:cNvPr id="3" name="内容占位符 2"/>
          <p:cNvSpPr>
            <a:spLocks noGrp="1"/>
          </p:cNvSpPr>
          <p:nvPr>
            <p:ph idx="1"/>
          </p:nvPr>
        </p:nvSpPr>
        <p:spPr>
          <a:xfrm>
            <a:off x="2786050" y="1142984"/>
            <a:ext cx="5900750" cy="514353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文本占位符 3"/>
          <p:cNvSpPr>
            <a:spLocks noGrp="1"/>
          </p:cNvSpPr>
          <p:nvPr>
            <p:ph type="body" sz="half" idx="2"/>
          </p:nvPr>
        </p:nvSpPr>
        <p:spPr>
          <a:xfrm>
            <a:off x="457205" y="1142984"/>
            <a:ext cx="2257408" cy="5143536"/>
          </a:xfrm>
        </p:spPr>
        <p:txBody>
          <a:bodyPr anchor="ct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9696663C-78AB-481F-A778-DDF3B3CE6EF8}" type="datetime1">
              <a:rPr lang="zh-CN" altLang="en-US" smtClean="0"/>
              <a:t>2015/4/2</a:t>
            </a:fld>
            <a:endParaRPr lang="zh-CN" altLang="en-US"/>
          </a:p>
        </p:txBody>
      </p:sp>
      <p:sp>
        <p:nvSpPr>
          <p:cNvPr id="6" name="页脚占位符 5"/>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7" name="灯片编号占位符 6"/>
          <p:cNvSpPr>
            <a:spLocks noGrp="1"/>
          </p:cNvSpPr>
          <p:nvPr>
            <p:ph type="sldNum" sz="quarter" idx="12"/>
          </p:nvPr>
        </p:nvSpPr>
        <p:spPr/>
        <p:txBody>
          <a:bodyPr/>
          <a:lstStyle/>
          <a:p>
            <a:fld id="{A6033CBC-6CEE-4CB7-B1F0-24E730B13A98}"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bg>
      <p:bgRef idx="1002">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533400" y="304800"/>
            <a:ext cx="6400800" cy="685800"/>
          </a:xfrm>
        </p:spPr>
        <p:txBody>
          <a:bodyPr anchor="ctr"/>
          <a:lstStyle>
            <a:lvl1pPr algn="l">
              <a:defRPr sz="2400" b="0"/>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701552" y="1143000"/>
            <a:ext cx="7223248" cy="3980172"/>
          </a:xfrm>
          <a:prstGeom prst="roundRect">
            <a:avLst>
              <a:gd name="adj" fmla="val 18278"/>
            </a:avLst>
          </a:prstGeom>
          <a:solidFill>
            <a:schemeClr val="accent1">
              <a:tint val="40000"/>
            </a:schemeClr>
          </a:solidFill>
          <a:ln w="50800" cap="rnd">
            <a:gradFill flip="none" rotWithShape="1">
              <a:gsLst>
                <a:gs pos="0">
                  <a:schemeClr val="accent1">
                    <a:shade val="50000"/>
                  </a:schemeClr>
                </a:gs>
                <a:gs pos="20000">
                  <a:schemeClr val="accent2">
                    <a:shade val="50000"/>
                  </a:schemeClr>
                </a:gs>
                <a:gs pos="40000">
                  <a:schemeClr val="accent3">
                    <a:shade val="50000"/>
                  </a:schemeClr>
                </a:gs>
                <a:gs pos="60000">
                  <a:schemeClr val="accent4">
                    <a:shade val="50000"/>
                  </a:schemeClr>
                </a:gs>
                <a:gs pos="80000">
                  <a:schemeClr val="accent5">
                    <a:shade val="50000"/>
                  </a:schemeClr>
                </a:gs>
                <a:gs pos="100000">
                  <a:schemeClr val="accent6">
                    <a:shade val="50000"/>
                  </a:schemeClr>
                </a:gs>
              </a:gsLst>
              <a:path path="circle">
                <a:fillToRect l="50000" t="50000" r="50000" b="50000"/>
              </a:path>
              <a:tileRect/>
            </a:gradFill>
            <a:round/>
          </a:ln>
          <a:effectLst>
            <a:outerShdw blurRad="50800" dist="38100" dir="5400000" algn="tl"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zh-CN" altLang="en-US" smtClean="0"/>
              <a:t>单击图标添加图片</a:t>
            </a:r>
            <a:endParaRPr kumimoji="0" lang="en-US"/>
          </a:p>
        </p:txBody>
      </p:sp>
      <p:sp>
        <p:nvSpPr>
          <p:cNvPr id="4" name="文本占位符 3"/>
          <p:cNvSpPr>
            <a:spLocks noGrp="1"/>
          </p:cNvSpPr>
          <p:nvPr>
            <p:ph type="body" sz="half" idx="2"/>
          </p:nvPr>
        </p:nvSpPr>
        <p:spPr>
          <a:xfrm>
            <a:off x="2362200" y="5410200"/>
            <a:ext cx="5657888" cy="804862"/>
          </a:xfrm>
        </p:spPr>
        <p:txBody>
          <a:bodyPr anchor="ctr"/>
          <a:lstStyle>
            <a:lvl1pPr marL="0" indent="0" algn="r">
              <a:buNone/>
              <a:defRPr sz="1200" b="0"/>
            </a:lvl1pPr>
            <a:lvl2pPr marL="457200" indent="0" algn="r">
              <a:buNone/>
              <a:defRPr sz="1200" b="0"/>
            </a:lvl2pPr>
            <a:lvl3pPr marL="914400" indent="0" algn="r">
              <a:buNone/>
              <a:defRPr sz="1200" b="0"/>
            </a:lvl3pPr>
            <a:lvl4pPr marL="1371600" indent="0" algn="r">
              <a:buNone/>
              <a:defRPr sz="1200" b="0"/>
            </a:lvl4pPr>
            <a:lvl5pPr marL="1828800" indent="0" algn="r">
              <a:buNone/>
              <a:defRPr sz="1200" b="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B5E8A5D2-C2C0-43F7-9764-60A335EC0806}" type="datetime1">
              <a:rPr lang="zh-CN" altLang="en-US" smtClean="0"/>
              <a:t>2015/4/2</a:t>
            </a:fld>
            <a:endParaRPr lang="zh-CN" altLang="en-US"/>
          </a:p>
        </p:txBody>
      </p:sp>
      <p:sp>
        <p:nvSpPr>
          <p:cNvPr id="6" name="页脚占位符 5"/>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7" name="灯片编号占位符 6"/>
          <p:cNvSpPr>
            <a:spLocks noGrp="1"/>
          </p:cNvSpPr>
          <p:nvPr>
            <p:ph type="sldNum" sz="quarter" idx="12"/>
          </p:nvPr>
        </p:nvSpPr>
        <p:spPr/>
        <p:txBody>
          <a:bodyPr/>
          <a:lstStyle/>
          <a:p>
            <a:fld id="{A6033CBC-6CEE-4CB7-B1F0-24E730B13A98}" type="slidenum">
              <a:rPr lang="zh-CN" altLang="en-US" smtClean="0"/>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9144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占位符 1"/>
          <p:cNvSpPr>
            <a:spLocks noGrp="1"/>
          </p:cNvSpPr>
          <p:nvPr>
            <p:ph type="title"/>
          </p:nvPr>
        </p:nvSpPr>
        <p:spPr>
          <a:xfrm>
            <a:off x="457200" y="274638"/>
            <a:ext cx="8229600" cy="1143000"/>
          </a:xfrm>
          <a:prstGeom prst="rect">
            <a:avLst/>
          </a:prstGeom>
        </p:spPr>
        <p:txBody>
          <a:bodyPr vert="horz" rtlCol="0" anchor="ctr">
            <a:normAutofit/>
          </a:body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600200"/>
            <a:ext cx="8229600" cy="4686320"/>
          </a:xfrm>
          <a:prstGeom prst="rect">
            <a:avLst/>
          </a:prstGeom>
        </p:spPr>
        <p:txBody>
          <a:bodyPr vert="horz" rtlCol="0">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4" name="日期占位符 3"/>
          <p:cNvSpPr>
            <a:spLocks noGrp="1"/>
          </p:cNvSpPr>
          <p:nvPr>
            <p:ph type="dt" sz="half" idx="2"/>
          </p:nvPr>
        </p:nvSpPr>
        <p:spPr>
          <a:xfrm>
            <a:off x="76200" y="6400800"/>
            <a:ext cx="32004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fld id="{21588C4B-75A3-4E5D-80E6-BDC65130EB30}" type="datetime1">
              <a:rPr lang="zh-CN" altLang="en-US" smtClean="0"/>
              <a:t>2015/4/2</a:t>
            </a:fld>
            <a:endParaRPr lang="zh-CN" altLang="en-US"/>
          </a:p>
        </p:txBody>
      </p:sp>
      <p:sp>
        <p:nvSpPr>
          <p:cNvPr id="5" name="页脚占位符 4"/>
          <p:cNvSpPr>
            <a:spLocks noGrp="1"/>
          </p:cNvSpPr>
          <p:nvPr>
            <p:ph type="ftr" sz="quarter" idx="3"/>
          </p:nvPr>
        </p:nvSpPr>
        <p:spPr>
          <a:xfrm>
            <a:off x="5334000" y="6400800"/>
            <a:ext cx="37338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4"/>
          </p:nvPr>
        </p:nvSpPr>
        <p:spPr>
          <a:xfrm>
            <a:off x="4114800" y="6400800"/>
            <a:ext cx="9144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fld id="{A6033CBC-6CEE-4CB7-B1F0-24E730B13A98}" type="slidenum">
              <a:rPr lang="zh-CN" altLang="en-US" smtClean="0"/>
              <a:t>‹#›</a:t>
            </a:fld>
            <a:endParaRPr lang="zh-CN" altLang="en-US"/>
          </a:p>
        </p:txBody>
      </p:sp>
      <p:sp>
        <p:nvSpPr>
          <p:cNvPr id="8" name="矩形 7"/>
          <p:cNvSpPr/>
          <p:nvPr/>
        </p:nvSpPr>
        <p:spPr>
          <a:xfrm>
            <a:off x="0" y="0"/>
            <a:ext cx="9144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chinaiprlaw.co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baike.baidu.com/view/537040.htm"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law.hexun.com/" TargetMode="External"/><Relationship Id="rId2" Type="http://schemas.openxmlformats.org/officeDocument/2006/relationships/hyperlink" Target="http://renwu.hexun.com/figure_5034.shtml"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hyperlink" Target="http://www.chinaipmagazine.com/"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hyperlink" Target="http://www.chinaiprlaw.com/"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baike.baidu.com/view/1310698.htm"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baike.baidu.com/view/536424.htm" TargetMode="External"/><Relationship Id="rId2" Type="http://schemas.openxmlformats.org/officeDocument/2006/relationships/hyperlink" Target="http://baike.baidu.com/view/337815.htm" TargetMode="External"/><Relationship Id="rId1" Type="http://schemas.openxmlformats.org/officeDocument/2006/relationships/slideLayout" Target="../slideLayouts/slideLayout2.xml"/><Relationship Id="rId4" Type="http://schemas.openxmlformats.org/officeDocument/2006/relationships/hyperlink" Target="http://baike.baidu.com/view/2410158.ht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539552" y="1268760"/>
            <a:ext cx="7846640" cy="1470025"/>
          </a:xfrm>
        </p:spPr>
        <p:txBody>
          <a:bodyPr/>
          <a:lstStyle/>
          <a:p>
            <a:r>
              <a:rPr lang="zh-CN" altLang="en-US" dirty="0" smtClean="0"/>
              <a:t>我国知产法院的设立与发展</a:t>
            </a:r>
            <a:endParaRPr lang="zh-CN" altLang="en-US" dirty="0"/>
          </a:p>
        </p:txBody>
      </p:sp>
      <p:sp>
        <p:nvSpPr>
          <p:cNvPr id="3" name="副标题 2"/>
          <p:cNvSpPr>
            <a:spLocks noGrp="1"/>
          </p:cNvSpPr>
          <p:nvPr>
            <p:ph type="subTitle" idx="1"/>
          </p:nvPr>
        </p:nvSpPr>
        <p:spPr/>
        <p:txBody>
          <a:bodyPr>
            <a:normAutofit/>
          </a:bodyPr>
          <a:lstStyle/>
          <a:p>
            <a:r>
              <a:rPr lang="zh-CN" altLang="en-US" sz="2800" b="1" dirty="0"/>
              <a:t>专委</a:t>
            </a:r>
            <a:r>
              <a:rPr lang="zh-CN" altLang="en-US" sz="2800" b="1" dirty="0" smtClean="0"/>
              <a:t>会副主委、中国知识产权司法保护网主编 蒋志培博士</a:t>
            </a:r>
            <a:endParaRPr lang="en-US" altLang="zh-CN" sz="2800" b="1" dirty="0" smtClean="0"/>
          </a:p>
          <a:p>
            <a:r>
              <a:rPr lang="en-US" altLang="zh-CN" sz="2800" b="1" dirty="0" smtClean="0">
                <a:hlinkClick r:id="rId2"/>
              </a:rPr>
              <a:t>www.chinaiprlaw.com</a:t>
            </a:r>
            <a:r>
              <a:rPr lang="en-US" altLang="zh-CN" sz="2800" b="1" dirty="0" smtClean="0"/>
              <a:t> </a:t>
            </a:r>
            <a:endParaRPr lang="zh-CN" altLang="en-US" sz="2800" b="1" dirty="0"/>
          </a:p>
        </p:txBody>
      </p:sp>
      <p:sp>
        <p:nvSpPr>
          <p:cNvPr id="4" name="日期占位符 3"/>
          <p:cNvSpPr>
            <a:spLocks noGrp="1"/>
          </p:cNvSpPr>
          <p:nvPr>
            <p:ph type="dt" sz="half" idx="10"/>
          </p:nvPr>
        </p:nvSpPr>
        <p:spPr/>
        <p:txBody>
          <a:bodyPr/>
          <a:lstStyle/>
          <a:p>
            <a:fld id="{767D0372-6240-4F74-80BF-D319DE2B07F4}"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1</a:t>
            </a:fld>
            <a:endParaRPr lang="zh-CN" altLang="en-US"/>
          </a:p>
        </p:txBody>
      </p:sp>
    </p:spTree>
    <p:extLst>
      <p:ext uri="{BB962C8B-B14F-4D97-AF65-F5344CB8AC3E}">
        <p14:creationId xmlns:p14="http://schemas.microsoft.com/office/powerpoint/2010/main" val="37761521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a:t>
            </a:r>
            <a:r>
              <a:rPr lang="en-US" altLang="zh-CN" dirty="0" smtClean="0"/>
              <a:t>9</a:t>
            </a:r>
            <a:r>
              <a:rPr lang="zh-CN" altLang="en-US" dirty="0" smtClean="0"/>
              <a:t>）健全知识产权执法和管理体制。加强司法保护体系和行政执法体系建设，发挥</a:t>
            </a:r>
            <a:r>
              <a:rPr lang="zh-CN" altLang="en-US" b="1" dirty="0" smtClean="0"/>
              <a:t>司法保护知识产权的主导作用</a:t>
            </a:r>
            <a:r>
              <a:rPr lang="zh-CN" altLang="en-US" dirty="0" smtClean="0"/>
              <a:t>，提高执法效率和水平</a:t>
            </a:r>
            <a:r>
              <a:rPr lang="en-US" altLang="zh-CN" dirty="0" smtClean="0"/>
              <a:t>,</a:t>
            </a:r>
            <a:r>
              <a:rPr lang="zh-CN" altLang="en-US" dirty="0" smtClean="0"/>
              <a:t>强化公共服务。深化知识产权行政管理体制改革，形成权责一致、分工合理、决策科学、执行顺畅、监督有力的知识产权行政管理体制。”</a:t>
            </a:r>
            <a:endParaRPr lang="zh-CN" altLang="en-US" dirty="0"/>
          </a:p>
        </p:txBody>
      </p:sp>
      <p:sp>
        <p:nvSpPr>
          <p:cNvPr id="4" name="日期占位符 3"/>
          <p:cNvSpPr>
            <a:spLocks noGrp="1"/>
          </p:cNvSpPr>
          <p:nvPr>
            <p:ph type="dt" sz="half" idx="10"/>
          </p:nvPr>
        </p:nvSpPr>
        <p:spPr/>
        <p:txBody>
          <a:bodyPr/>
          <a:lstStyle/>
          <a:p>
            <a:fld id="{3361B29B-24BD-4BCE-B6A9-A25A0F479266}"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10</a:t>
            </a:fld>
            <a:endParaRPr lang="zh-CN" altLang="en-US"/>
          </a:p>
        </p:txBody>
      </p:sp>
    </p:spTree>
    <p:extLst>
      <p:ext uri="{BB962C8B-B14F-4D97-AF65-F5344CB8AC3E}">
        <p14:creationId xmlns:p14="http://schemas.microsoft.com/office/powerpoint/2010/main" val="36111729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457200" y="1556792"/>
            <a:ext cx="8229600" cy="4569371"/>
          </a:xfrm>
        </p:spPr>
        <p:txBody>
          <a:bodyPr>
            <a:normAutofit/>
          </a:bodyPr>
          <a:lstStyle/>
          <a:p>
            <a:r>
              <a:rPr lang="zh-CN" altLang="en-US" dirty="0" smtClean="0"/>
              <a:t>“（四）提高知识产权执法水平。</a:t>
            </a:r>
            <a:endParaRPr lang="en-US" altLang="zh-CN" dirty="0" smtClean="0"/>
          </a:p>
          <a:p>
            <a:pPr lvl="0"/>
            <a:r>
              <a:rPr lang="zh-CN" altLang="en-US" sz="2700" dirty="0">
                <a:solidFill>
                  <a:prstClr val="black"/>
                </a:solidFill>
              </a:rPr>
              <a:t>（</a:t>
            </a:r>
            <a:r>
              <a:rPr lang="en-US" altLang="zh-CN" sz="2700" dirty="0">
                <a:solidFill>
                  <a:prstClr val="black"/>
                </a:solidFill>
              </a:rPr>
              <a:t>45</a:t>
            </a:r>
            <a:r>
              <a:rPr lang="zh-CN" altLang="en-US" sz="2700" dirty="0">
                <a:solidFill>
                  <a:prstClr val="black"/>
                </a:solidFill>
              </a:rPr>
              <a:t>）完善</a:t>
            </a:r>
            <a:r>
              <a:rPr lang="zh-CN" altLang="en-US" sz="2700" dirty="0">
                <a:solidFill>
                  <a:prstClr val="black"/>
                </a:solidFill>
                <a:hlinkClick r:id="rId2"/>
              </a:rPr>
              <a:t>知识产权审判</a:t>
            </a:r>
            <a:r>
              <a:rPr lang="zh-CN" altLang="en-US" sz="2700" dirty="0">
                <a:solidFill>
                  <a:prstClr val="black"/>
                </a:solidFill>
              </a:rPr>
              <a:t>体制，优化审判资源配置，简化救济程序。</a:t>
            </a:r>
            <a:r>
              <a:rPr lang="zh-CN" altLang="en-US" sz="2700" b="1" dirty="0">
                <a:solidFill>
                  <a:prstClr val="black"/>
                </a:solidFill>
              </a:rPr>
              <a:t>研究设置统一受理知识产权民事、行政和刑事案件的专门知识产权法庭。研究适当集中专利等技术性较强案件的审理管辖权问题，探索建立知识产权上诉法院。</a:t>
            </a:r>
            <a:r>
              <a:rPr lang="zh-CN" altLang="en-US" sz="2700" dirty="0">
                <a:solidFill>
                  <a:prstClr val="black"/>
                </a:solidFill>
              </a:rPr>
              <a:t>进一步健全知识产权审判机构，充实知识产权司法队伍，提高审判和执行能力</a:t>
            </a:r>
            <a:r>
              <a:rPr lang="zh-CN" altLang="en-US" sz="2700" dirty="0" smtClean="0">
                <a:solidFill>
                  <a:prstClr val="black"/>
                </a:solidFill>
              </a:rPr>
              <a:t>。”</a:t>
            </a:r>
            <a:endParaRPr lang="zh-CN" altLang="en-US" sz="2700" dirty="0">
              <a:solidFill>
                <a:prstClr val="black"/>
              </a:solidFill>
            </a:endParaRPr>
          </a:p>
          <a:p>
            <a:endParaRPr lang="zh-CN" altLang="en-US" dirty="0" smtClean="0"/>
          </a:p>
        </p:txBody>
      </p:sp>
      <p:sp>
        <p:nvSpPr>
          <p:cNvPr id="4" name="日期占位符 3"/>
          <p:cNvSpPr>
            <a:spLocks noGrp="1"/>
          </p:cNvSpPr>
          <p:nvPr>
            <p:ph type="dt" sz="half" idx="10"/>
          </p:nvPr>
        </p:nvSpPr>
        <p:spPr/>
        <p:txBody>
          <a:bodyPr/>
          <a:lstStyle/>
          <a:p>
            <a:fld id="{844CAB2C-956C-41D7-869C-55F451A57D12}"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11</a:t>
            </a:fld>
            <a:endParaRPr lang="zh-CN" altLang="en-US"/>
          </a:p>
        </p:txBody>
      </p:sp>
    </p:spTree>
    <p:extLst>
      <p:ext uri="{BB962C8B-B14F-4D97-AF65-F5344CB8AC3E}">
        <p14:creationId xmlns:p14="http://schemas.microsoft.com/office/powerpoint/2010/main" val="29941861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457200" y="1556792"/>
            <a:ext cx="8229600" cy="4569371"/>
          </a:xfrm>
        </p:spPr>
        <p:txBody>
          <a:bodyPr>
            <a:normAutofit/>
          </a:bodyPr>
          <a:lstStyle/>
          <a:p>
            <a:r>
              <a:rPr lang="zh-CN" altLang="en-US" dirty="0" smtClean="0"/>
              <a:t>“（</a:t>
            </a:r>
            <a:r>
              <a:rPr lang="en-US" altLang="zh-CN" dirty="0" smtClean="0"/>
              <a:t>46</a:t>
            </a:r>
            <a:r>
              <a:rPr lang="zh-CN" altLang="en-US" dirty="0" smtClean="0"/>
              <a:t>）加强知识产权司法解释工作。针对知识产权案件专业性强等特点，建立和完善司法鉴定、专家证人、技术调查等诉讼制度，完善知识产权诉前临时措施制度。改革专利和商标确权、授权程序，研究专利无效审理和商标评审机构向准司法机构转变的问题。”</a:t>
            </a:r>
          </a:p>
        </p:txBody>
      </p:sp>
      <p:sp>
        <p:nvSpPr>
          <p:cNvPr id="4" name="日期占位符 3"/>
          <p:cNvSpPr>
            <a:spLocks noGrp="1"/>
          </p:cNvSpPr>
          <p:nvPr>
            <p:ph type="dt" sz="half" idx="10"/>
          </p:nvPr>
        </p:nvSpPr>
        <p:spPr/>
        <p:txBody>
          <a:bodyPr/>
          <a:lstStyle/>
          <a:p>
            <a:fld id="{68AE4F90-725E-4DD4-80C2-C710A3C22335}"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12</a:t>
            </a:fld>
            <a:endParaRPr lang="zh-CN" altLang="en-US"/>
          </a:p>
        </p:txBody>
      </p:sp>
    </p:spTree>
    <p:extLst>
      <p:ext uri="{BB962C8B-B14F-4D97-AF65-F5344CB8AC3E}">
        <p14:creationId xmlns:p14="http://schemas.microsoft.com/office/powerpoint/2010/main" val="29941861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a:xfrm>
            <a:off x="457200" y="1556792"/>
            <a:ext cx="8229600" cy="4569371"/>
          </a:xfrm>
        </p:spPr>
        <p:txBody>
          <a:bodyPr>
            <a:normAutofit/>
          </a:bodyPr>
          <a:lstStyle/>
          <a:p>
            <a:endParaRPr lang="en-US" altLang="zh-CN" dirty="0" smtClean="0"/>
          </a:p>
          <a:p>
            <a:r>
              <a:rPr lang="zh-CN" altLang="en-US" dirty="0" smtClean="0"/>
              <a:t>“（</a:t>
            </a:r>
            <a:r>
              <a:rPr lang="en-US" altLang="zh-CN" dirty="0" smtClean="0"/>
              <a:t>47</a:t>
            </a:r>
            <a:r>
              <a:rPr lang="zh-CN" altLang="en-US" dirty="0" smtClean="0"/>
              <a:t>）提高知识产权执法队伍素质，合理配置执法资源，提高执法效率。针对反复侵权、群体性侵权以及大规模假冒、盗版等行为，有计划、有重点地开展知识产权保护专项行动。加大行政执法机关向刑事司法机关移送知识产权刑事案件和刑事司法机关受理知识产权刑事案件的力度。”</a:t>
            </a:r>
          </a:p>
          <a:p>
            <a:endParaRPr lang="zh-CN" altLang="en-US" dirty="0"/>
          </a:p>
        </p:txBody>
      </p:sp>
      <p:sp>
        <p:nvSpPr>
          <p:cNvPr id="4" name="日期占位符 3"/>
          <p:cNvSpPr>
            <a:spLocks noGrp="1"/>
          </p:cNvSpPr>
          <p:nvPr>
            <p:ph type="dt" sz="half" idx="10"/>
          </p:nvPr>
        </p:nvSpPr>
        <p:spPr/>
        <p:txBody>
          <a:bodyPr/>
          <a:lstStyle/>
          <a:p>
            <a:fld id="{313319C9-136F-4DEB-9EB4-F4E73A28ACC4}"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13</a:t>
            </a:fld>
            <a:endParaRPr lang="zh-CN" altLang="en-US"/>
          </a:p>
        </p:txBody>
      </p:sp>
    </p:spTree>
    <p:extLst>
      <p:ext uri="{BB962C8B-B14F-4D97-AF65-F5344CB8AC3E}">
        <p14:creationId xmlns:p14="http://schemas.microsoft.com/office/powerpoint/2010/main" val="29941861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主要问题：</a:t>
            </a:r>
            <a:endParaRPr lang="en-US" altLang="zh-CN" dirty="0" smtClean="0"/>
          </a:p>
          <a:p>
            <a:r>
              <a:rPr lang="zh-CN" altLang="en-US" dirty="0" smtClean="0"/>
              <a:t>授权和维持程序设置繁冗，审级过多、效率低和循环诉讼等问题；</a:t>
            </a:r>
            <a:endParaRPr lang="en-US" altLang="zh-CN" dirty="0" smtClean="0"/>
          </a:p>
          <a:p>
            <a:r>
              <a:rPr lang="zh-CN" altLang="en-US" dirty="0"/>
              <a:t>民事</a:t>
            </a:r>
            <a:r>
              <a:rPr lang="zh-CN" altLang="en-US" dirty="0" smtClean="0"/>
              <a:t>侵权执法标准统一、不当干扰，办几类案件等问题</a:t>
            </a:r>
            <a:endParaRPr lang="en-US" altLang="zh-CN" dirty="0" smtClean="0"/>
          </a:p>
          <a:p>
            <a:r>
              <a:rPr lang="zh-CN" altLang="en-US" dirty="0" smtClean="0"/>
              <a:t>法院内部行与民、与刑事分工的纠结</a:t>
            </a:r>
            <a:endParaRPr lang="en-US" altLang="zh-CN" dirty="0" smtClean="0"/>
          </a:p>
          <a:p>
            <a:r>
              <a:rPr lang="zh-CN" altLang="en-US" dirty="0"/>
              <a:t>更</a:t>
            </a:r>
            <a:r>
              <a:rPr lang="zh-CN" altLang="en-US" dirty="0" smtClean="0"/>
              <a:t>难的行政机关间以及与司法机关各有想法</a:t>
            </a:r>
            <a:endParaRPr lang="zh-CN" altLang="en-US" dirty="0"/>
          </a:p>
        </p:txBody>
      </p:sp>
      <p:sp>
        <p:nvSpPr>
          <p:cNvPr id="4" name="日期占位符 3"/>
          <p:cNvSpPr>
            <a:spLocks noGrp="1"/>
          </p:cNvSpPr>
          <p:nvPr>
            <p:ph type="dt" sz="half" idx="10"/>
          </p:nvPr>
        </p:nvSpPr>
        <p:spPr/>
        <p:txBody>
          <a:bodyPr/>
          <a:lstStyle/>
          <a:p>
            <a:fld id="{1F8761CE-C295-423C-AFF0-3A87F80B002C}"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14</a:t>
            </a:fld>
            <a:endParaRPr lang="zh-CN" altLang="en-US"/>
          </a:p>
        </p:txBody>
      </p:sp>
    </p:spTree>
    <p:extLst>
      <p:ext uri="{BB962C8B-B14F-4D97-AF65-F5344CB8AC3E}">
        <p14:creationId xmlns:p14="http://schemas.microsoft.com/office/powerpoint/2010/main" val="4274462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高层能否充分知道和理解知识产权司法审判等比较微观的问题；</a:t>
            </a:r>
            <a:endParaRPr lang="en-US" altLang="zh-CN" dirty="0" smtClean="0"/>
          </a:p>
          <a:p>
            <a:r>
              <a:rPr lang="zh-CN" altLang="en-US" dirty="0" smtClean="0"/>
              <a:t>设立上诉法院等知识产权法院，改革机制等涉及方方面面，没有顶层的设计和政治决心，不知何时实现。</a:t>
            </a:r>
            <a:endParaRPr lang="en-US" altLang="zh-CN" dirty="0" smtClean="0"/>
          </a:p>
          <a:p>
            <a:r>
              <a:rPr lang="zh-CN" altLang="en-US" dirty="0" smtClean="0"/>
              <a:t>最高法院内部提出，青少年法院等</a:t>
            </a:r>
            <a:endParaRPr lang="en-US" altLang="zh-CN" dirty="0" smtClean="0"/>
          </a:p>
          <a:p>
            <a:r>
              <a:rPr lang="zh-CN" altLang="en-US" dirty="0"/>
              <a:t>有</a:t>
            </a:r>
            <a:r>
              <a:rPr lang="zh-CN" altLang="en-US" dirty="0" smtClean="0"/>
              <a:t>战略如何实施？</a:t>
            </a:r>
            <a:endParaRPr lang="en-US" altLang="zh-CN" dirty="0" smtClean="0"/>
          </a:p>
          <a:p>
            <a:endParaRPr lang="zh-CN" altLang="en-US" dirty="0"/>
          </a:p>
        </p:txBody>
      </p:sp>
      <p:sp>
        <p:nvSpPr>
          <p:cNvPr id="4" name="日期占位符 3"/>
          <p:cNvSpPr>
            <a:spLocks noGrp="1"/>
          </p:cNvSpPr>
          <p:nvPr>
            <p:ph type="dt" sz="half" idx="10"/>
          </p:nvPr>
        </p:nvSpPr>
        <p:spPr/>
        <p:txBody>
          <a:bodyPr/>
          <a:lstStyle/>
          <a:p>
            <a:fld id="{B0E21CD6-4C32-4F30-934C-086109BA1A19}"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15</a:t>
            </a:fld>
            <a:endParaRPr lang="zh-CN" altLang="en-US"/>
          </a:p>
        </p:txBody>
      </p:sp>
    </p:spTree>
    <p:extLst>
      <p:ext uri="{BB962C8B-B14F-4D97-AF65-F5344CB8AC3E}">
        <p14:creationId xmlns:p14="http://schemas.microsoft.com/office/powerpoint/2010/main" val="31079604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en-US" altLang="zh-CN" dirty="0">
                <a:cs typeface="Times New Roman"/>
              </a:rPr>
              <a:t>2009</a:t>
            </a:r>
            <a:r>
              <a:rPr lang="zh-CN" altLang="zh-CN" dirty="0">
                <a:cs typeface="Times New Roman"/>
              </a:rPr>
              <a:t>年至</a:t>
            </a:r>
            <a:r>
              <a:rPr lang="en-US" altLang="zh-CN" dirty="0">
                <a:cs typeface="Times New Roman"/>
              </a:rPr>
              <a:t>2013</a:t>
            </a:r>
            <a:r>
              <a:rPr lang="zh-CN" altLang="zh-CN" dirty="0">
                <a:cs typeface="Times New Roman"/>
              </a:rPr>
              <a:t>年，全国法院共审结各类一审专利纠纷</a:t>
            </a:r>
            <a:r>
              <a:rPr lang="en-US" altLang="zh-CN" dirty="0">
                <a:cs typeface="Times New Roman"/>
              </a:rPr>
              <a:t>37660</a:t>
            </a:r>
            <a:r>
              <a:rPr lang="zh-CN" altLang="zh-CN" dirty="0">
                <a:cs typeface="Times New Roman"/>
              </a:rPr>
              <a:t>件，其中民事、刑事和行政案件分别为</a:t>
            </a:r>
            <a:r>
              <a:rPr lang="en-US" altLang="zh-CN" dirty="0">
                <a:cs typeface="Times New Roman"/>
              </a:rPr>
              <a:t>34318</a:t>
            </a:r>
            <a:r>
              <a:rPr lang="zh-CN" altLang="zh-CN" dirty="0">
                <a:cs typeface="Times New Roman"/>
              </a:rPr>
              <a:t>件、</a:t>
            </a:r>
            <a:r>
              <a:rPr lang="en-US" altLang="zh-CN" dirty="0">
                <a:cs typeface="Times New Roman"/>
              </a:rPr>
              <a:t>60</a:t>
            </a:r>
            <a:r>
              <a:rPr lang="zh-CN" altLang="zh-CN" dirty="0">
                <a:cs typeface="Times New Roman"/>
              </a:rPr>
              <a:t>件、</a:t>
            </a:r>
            <a:r>
              <a:rPr lang="en-US" altLang="zh-CN" dirty="0">
                <a:cs typeface="Times New Roman"/>
              </a:rPr>
              <a:t>3282</a:t>
            </a:r>
            <a:r>
              <a:rPr lang="zh-CN" altLang="zh-CN" dirty="0">
                <a:cs typeface="Times New Roman"/>
              </a:rPr>
              <a:t>件，结案率为</a:t>
            </a:r>
            <a:r>
              <a:rPr lang="en-US" altLang="zh-CN" dirty="0">
                <a:cs typeface="Times New Roman"/>
              </a:rPr>
              <a:t>93.4%</a:t>
            </a:r>
            <a:r>
              <a:rPr lang="zh-CN" altLang="zh-CN" dirty="0">
                <a:cs typeface="Times New Roman"/>
              </a:rPr>
              <a:t>。为适应科技创新对专利司法保护的新需求，适当增加了具有专利案件管辖权的一审法院。目前，全国共有</a:t>
            </a:r>
            <a:r>
              <a:rPr lang="en-US" altLang="zh-CN" dirty="0">
                <a:cs typeface="Times New Roman"/>
              </a:rPr>
              <a:t>87</a:t>
            </a:r>
            <a:r>
              <a:rPr lang="zh-CN" altLang="zh-CN" dirty="0">
                <a:cs typeface="Times New Roman"/>
              </a:rPr>
              <a:t>个中院、</a:t>
            </a:r>
            <a:r>
              <a:rPr lang="en-US" altLang="zh-CN" dirty="0">
                <a:cs typeface="Times New Roman"/>
              </a:rPr>
              <a:t>7</a:t>
            </a:r>
            <a:r>
              <a:rPr lang="zh-CN" altLang="zh-CN" dirty="0">
                <a:cs typeface="Times New Roman"/>
              </a:rPr>
              <a:t>个基层法院审理一审专利民事案件。</a:t>
            </a:r>
            <a:endParaRPr lang="zh-CN" altLang="en-US" dirty="0"/>
          </a:p>
        </p:txBody>
      </p:sp>
      <p:sp>
        <p:nvSpPr>
          <p:cNvPr id="4" name="日期占位符 3"/>
          <p:cNvSpPr>
            <a:spLocks noGrp="1"/>
          </p:cNvSpPr>
          <p:nvPr>
            <p:ph type="dt" sz="half" idx="10"/>
          </p:nvPr>
        </p:nvSpPr>
        <p:spPr/>
        <p:txBody>
          <a:bodyPr/>
          <a:lstStyle/>
          <a:p>
            <a:fld id="{32D7018F-8DB2-4D03-8331-7A787C9AF73D}"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16</a:t>
            </a:fld>
            <a:endParaRPr lang="zh-CN" altLang="en-US"/>
          </a:p>
        </p:txBody>
      </p:sp>
    </p:spTree>
    <p:extLst>
      <p:ext uri="{BB962C8B-B14F-4D97-AF65-F5344CB8AC3E}">
        <p14:creationId xmlns:p14="http://schemas.microsoft.com/office/powerpoint/2010/main" val="5813210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lnSpcReduction="10000"/>
          </a:bodyPr>
          <a:lstStyle/>
          <a:p>
            <a:r>
              <a:rPr lang="zh-CN" altLang="en-US" dirty="0" smtClean="0"/>
              <a:t>（六）现行知识案件审判机构发展</a:t>
            </a:r>
            <a:endParaRPr lang="en-US" altLang="zh-CN" dirty="0" smtClean="0"/>
          </a:p>
          <a:p>
            <a:r>
              <a:rPr lang="zh-CN" altLang="en-US" dirty="0" smtClean="0"/>
              <a:t>全国法院</a:t>
            </a:r>
            <a:r>
              <a:rPr lang="en-US" altLang="zh-CN" dirty="0" smtClean="0"/>
              <a:t>3573</a:t>
            </a:r>
            <a:r>
              <a:rPr lang="zh-CN" altLang="en-US" dirty="0"/>
              <a:t>家</a:t>
            </a:r>
            <a:r>
              <a:rPr lang="zh-CN" altLang="en-US" dirty="0" smtClean="0"/>
              <a:t>，其中高院</a:t>
            </a:r>
            <a:r>
              <a:rPr lang="en-US" altLang="zh-CN" dirty="0" smtClean="0"/>
              <a:t>32</a:t>
            </a:r>
            <a:r>
              <a:rPr lang="zh-CN" altLang="en-US" dirty="0" smtClean="0"/>
              <a:t>家，中院</a:t>
            </a:r>
            <a:r>
              <a:rPr lang="en-US" altLang="zh-CN" dirty="0" smtClean="0"/>
              <a:t>411</a:t>
            </a:r>
            <a:r>
              <a:rPr lang="zh-CN" altLang="en-US" dirty="0" smtClean="0"/>
              <a:t>家，基层法院</a:t>
            </a:r>
            <a:r>
              <a:rPr lang="en-US" altLang="zh-CN" dirty="0" smtClean="0"/>
              <a:t>3130</a:t>
            </a:r>
            <a:r>
              <a:rPr lang="zh-CN" altLang="en-US" dirty="0" smtClean="0"/>
              <a:t>家；</a:t>
            </a:r>
            <a:endParaRPr lang="en-US" altLang="zh-CN" dirty="0" smtClean="0"/>
          </a:p>
          <a:p>
            <a:r>
              <a:rPr lang="zh-CN" altLang="en-US" dirty="0" smtClean="0"/>
              <a:t>专门法院</a:t>
            </a:r>
            <a:r>
              <a:rPr lang="en-US" altLang="zh-CN" dirty="0" smtClean="0"/>
              <a:t>154</a:t>
            </a:r>
            <a:r>
              <a:rPr lang="zh-CN" altLang="en-US" dirty="0" smtClean="0"/>
              <a:t>家，军事</a:t>
            </a:r>
            <a:r>
              <a:rPr lang="en-US" altLang="zh-CN" dirty="0" smtClean="0"/>
              <a:t>66</a:t>
            </a:r>
            <a:r>
              <a:rPr lang="zh-CN" altLang="en-US" dirty="0" smtClean="0"/>
              <a:t>家，海事</a:t>
            </a:r>
            <a:r>
              <a:rPr lang="en-US" altLang="zh-CN" dirty="0" smtClean="0"/>
              <a:t>10</a:t>
            </a:r>
            <a:r>
              <a:rPr lang="zh-CN" altLang="en-US" dirty="0" smtClean="0"/>
              <a:t>家，铁路</a:t>
            </a:r>
            <a:r>
              <a:rPr lang="en-US" altLang="zh-CN" dirty="0" smtClean="0"/>
              <a:t>75</a:t>
            </a:r>
            <a:r>
              <a:rPr lang="zh-CN" altLang="en-US" dirty="0" smtClean="0"/>
              <a:t>家，知产新建</a:t>
            </a:r>
            <a:r>
              <a:rPr lang="en-US" altLang="zh-CN" dirty="0" smtClean="0"/>
              <a:t>3</a:t>
            </a:r>
            <a:r>
              <a:rPr lang="zh-CN" altLang="en-US" dirty="0" smtClean="0"/>
              <a:t>家；</a:t>
            </a:r>
            <a:endParaRPr lang="en-US" altLang="zh-CN" dirty="0" smtClean="0"/>
          </a:p>
          <a:p>
            <a:r>
              <a:rPr lang="en-US" altLang="zh-CN" dirty="0" smtClean="0"/>
              <a:t>2013</a:t>
            </a:r>
            <a:r>
              <a:rPr lang="zh-CN" altLang="en-US" dirty="0" smtClean="0"/>
              <a:t>年底全国</a:t>
            </a:r>
            <a:r>
              <a:rPr lang="en-US" altLang="zh-CN" dirty="0" smtClean="0"/>
              <a:t>7</a:t>
            </a:r>
            <a:r>
              <a:rPr lang="zh-CN" altLang="en-US" dirty="0" smtClean="0"/>
              <a:t>个高院、</a:t>
            </a:r>
            <a:r>
              <a:rPr lang="en-US" altLang="zh-CN" dirty="0" smtClean="0"/>
              <a:t>79</a:t>
            </a:r>
            <a:r>
              <a:rPr lang="zh-CN" altLang="en-US" dirty="0" smtClean="0"/>
              <a:t>个中院、</a:t>
            </a:r>
            <a:r>
              <a:rPr lang="en-US" altLang="zh-CN" dirty="0" smtClean="0"/>
              <a:t>71</a:t>
            </a:r>
            <a:r>
              <a:rPr lang="zh-CN" altLang="en-US" dirty="0" smtClean="0"/>
              <a:t>个基层法院开展三合一试点；</a:t>
            </a:r>
            <a:endParaRPr lang="en-US" altLang="zh-CN" dirty="0" smtClean="0"/>
          </a:p>
          <a:p>
            <a:r>
              <a:rPr lang="zh-CN" altLang="en-US" dirty="0" smtClean="0"/>
              <a:t>浦东法院知识产权庭审理民、行和刑事最长的审判庭</a:t>
            </a:r>
            <a:endParaRPr lang="zh-CN" altLang="en-US" dirty="0"/>
          </a:p>
        </p:txBody>
      </p:sp>
      <p:sp>
        <p:nvSpPr>
          <p:cNvPr id="4" name="日期占位符 3"/>
          <p:cNvSpPr>
            <a:spLocks noGrp="1"/>
          </p:cNvSpPr>
          <p:nvPr>
            <p:ph type="dt" sz="half" idx="10"/>
          </p:nvPr>
        </p:nvSpPr>
        <p:spPr/>
        <p:txBody>
          <a:bodyPr/>
          <a:lstStyle/>
          <a:p>
            <a:fld id="{3E232D12-5305-4CAB-8050-3F33DC7C10AD}"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17</a:t>
            </a:fld>
            <a:endParaRPr lang="zh-CN" altLang="en-US"/>
          </a:p>
        </p:txBody>
      </p:sp>
    </p:spTree>
    <p:extLst>
      <p:ext uri="{BB962C8B-B14F-4D97-AF65-F5344CB8AC3E}">
        <p14:creationId xmlns:p14="http://schemas.microsoft.com/office/powerpoint/2010/main" val="8761902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二、知识产权法院的设立</a:t>
            </a:r>
            <a:endParaRPr lang="zh-CN" altLang="en-US" dirty="0"/>
          </a:p>
        </p:txBody>
      </p:sp>
      <p:sp>
        <p:nvSpPr>
          <p:cNvPr id="3" name="内容占位符 2"/>
          <p:cNvSpPr>
            <a:spLocks noGrp="1"/>
          </p:cNvSpPr>
          <p:nvPr>
            <p:ph idx="1"/>
          </p:nvPr>
        </p:nvSpPr>
        <p:spPr/>
        <p:txBody>
          <a:bodyPr/>
          <a:lstStyle/>
          <a:p>
            <a:r>
              <a:rPr lang="zh-CN" altLang="en-US" dirty="0" smtClean="0"/>
              <a:t>（一）背景</a:t>
            </a:r>
            <a:endParaRPr lang="en-US" altLang="zh-CN" dirty="0" smtClean="0"/>
          </a:p>
          <a:p>
            <a:r>
              <a:rPr lang="en-US" altLang="zh-CN" dirty="0" smtClean="0"/>
              <a:t>1</a:t>
            </a:r>
            <a:r>
              <a:rPr lang="zh-CN" altLang="en-US" dirty="0" smtClean="0"/>
              <a:t>、</a:t>
            </a:r>
            <a:r>
              <a:rPr lang="en-US" altLang="zh-CN" dirty="0" smtClean="0"/>
              <a:t>2013</a:t>
            </a:r>
            <a:r>
              <a:rPr lang="zh-CN" altLang="en-US" dirty="0" smtClean="0"/>
              <a:t>年</a:t>
            </a:r>
            <a:r>
              <a:rPr lang="en-US" altLang="zh-CN" dirty="0" smtClean="0"/>
              <a:t>11</a:t>
            </a:r>
            <a:r>
              <a:rPr lang="zh-CN" altLang="en-US" dirty="0" smtClean="0"/>
              <a:t>月中央八届三次全会，作出全面深化改革若干重大问题的决定。</a:t>
            </a:r>
            <a:endParaRPr lang="en-US" altLang="zh-CN" dirty="0" smtClean="0"/>
          </a:p>
          <a:p>
            <a:r>
              <a:rPr lang="en-US" altLang="zh-CN" b="1" dirty="0" smtClean="0"/>
              <a:t>11</a:t>
            </a:r>
            <a:r>
              <a:rPr lang="zh-CN" altLang="en-US" b="1" dirty="0" smtClean="0"/>
              <a:t>月</a:t>
            </a:r>
            <a:r>
              <a:rPr lang="en-US" altLang="zh-CN" b="1" dirty="0" smtClean="0"/>
              <a:t>12</a:t>
            </a:r>
            <a:r>
              <a:rPr lang="zh-CN" altLang="en-US" b="1" dirty="0" smtClean="0"/>
              <a:t>日决定出台：探索建立知识产权法院 </a:t>
            </a:r>
            <a:r>
              <a:rPr lang="zh-CN" altLang="en-US" dirty="0" smtClean="0"/>
              <a:t>，是在</a:t>
            </a:r>
            <a:r>
              <a:rPr lang="en-US" altLang="zh-CN" dirty="0" smtClean="0"/>
              <a:t>《</a:t>
            </a:r>
            <a:r>
              <a:rPr lang="zh-CN" altLang="en-US" dirty="0" smtClean="0"/>
              <a:t>中共中央关于全面深化改革若干重大问题的决定</a:t>
            </a:r>
            <a:r>
              <a:rPr lang="en-US" altLang="zh-CN" dirty="0" smtClean="0"/>
              <a:t>》</a:t>
            </a:r>
            <a:r>
              <a:rPr lang="zh-CN" altLang="en-US" dirty="0" smtClean="0"/>
              <a:t>中所提出的为了加强知识产权运用和保护，</a:t>
            </a:r>
            <a:r>
              <a:rPr lang="zh-CN" altLang="en-US" b="1" dirty="0" smtClean="0"/>
              <a:t>健全技术创新激励机制</a:t>
            </a:r>
            <a:r>
              <a:rPr lang="zh-CN" altLang="en-US" dirty="0" smtClean="0"/>
              <a:t>而要设立的审判机构。</a:t>
            </a:r>
            <a:endParaRPr lang="zh-CN" altLang="en-US" dirty="0"/>
          </a:p>
        </p:txBody>
      </p:sp>
      <p:sp>
        <p:nvSpPr>
          <p:cNvPr id="4" name="日期占位符 3"/>
          <p:cNvSpPr>
            <a:spLocks noGrp="1"/>
          </p:cNvSpPr>
          <p:nvPr>
            <p:ph type="dt" sz="half" idx="10"/>
          </p:nvPr>
        </p:nvSpPr>
        <p:spPr/>
        <p:txBody>
          <a:bodyPr/>
          <a:lstStyle/>
          <a:p>
            <a:fld id="{20E8EA39-1DDB-493E-B36B-EDA959A628EF}"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18</a:t>
            </a:fld>
            <a:endParaRPr lang="zh-CN" altLang="en-US"/>
          </a:p>
        </p:txBody>
      </p:sp>
    </p:spTree>
    <p:extLst>
      <p:ext uri="{BB962C8B-B14F-4D97-AF65-F5344CB8AC3E}">
        <p14:creationId xmlns:p14="http://schemas.microsoft.com/office/powerpoint/2010/main" val="7699008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p:txBody>
          <a:bodyPr>
            <a:normAutofit fontScale="92500" lnSpcReduction="10000"/>
          </a:bodyPr>
          <a:lstStyle/>
          <a:p>
            <a:r>
              <a:rPr lang="en-US" altLang="zh-CN" dirty="0" smtClean="0"/>
              <a:t>2</a:t>
            </a:r>
            <a:r>
              <a:rPr lang="zh-CN" altLang="en-US" dirty="0" smtClean="0"/>
              <a:t>、</a:t>
            </a:r>
            <a:r>
              <a:rPr lang="en-US" altLang="zh-CN" dirty="0" smtClean="0"/>
              <a:t>2014</a:t>
            </a:r>
            <a:r>
              <a:rPr lang="zh-CN" altLang="en-US" dirty="0" smtClean="0"/>
              <a:t>年</a:t>
            </a:r>
            <a:r>
              <a:rPr lang="en-US" altLang="zh-CN" dirty="0" smtClean="0"/>
              <a:t>6</a:t>
            </a:r>
            <a:r>
              <a:rPr lang="zh-CN" altLang="en-US" dirty="0" smtClean="0"/>
              <a:t>月</a:t>
            </a:r>
            <a:r>
              <a:rPr lang="en-US" altLang="zh-CN" dirty="0" smtClean="0"/>
              <a:t>6</a:t>
            </a:r>
            <a:r>
              <a:rPr lang="zh-CN" altLang="en-US" dirty="0" smtClean="0"/>
              <a:t>日中央全面深化改革领导小组第三次会议通过</a:t>
            </a:r>
            <a:r>
              <a:rPr lang="en-US" altLang="zh-CN" dirty="0" smtClean="0"/>
              <a:t>《</a:t>
            </a:r>
            <a:r>
              <a:rPr lang="zh-CN" altLang="en-US" dirty="0" smtClean="0"/>
              <a:t>关于设立知识产权法院的方案</a:t>
            </a:r>
            <a:r>
              <a:rPr lang="en-US" altLang="zh-CN" dirty="0" smtClean="0"/>
              <a:t>》</a:t>
            </a:r>
          </a:p>
          <a:p>
            <a:r>
              <a:rPr lang="zh-CN" altLang="en-US" dirty="0"/>
              <a:t>在</a:t>
            </a:r>
            <a:r>
              <a:rPr lang="zh-CN" altLang="en-US" dirty="0" smtClean="0"/>
              <a:t>谈到司法体制改革时，习近平强调，完善司法人员分类管理、完善司法责任制、健全司法人员职业保障、推动省以下地方法院检察院人财物统一管理、设立知识产权法院，都是</a:t>
            </a:r>
            <a:r>
              <a:rPr lang="zh-CN" altLang="en-US" b="1" dirty="0" smtClean="0"/>
              <a:t>司法体制改革的基础性、制度性措施</a:t>
            </a:r>
            <a:r>
              <a:rPr lang="zh-CN" altLang="en-US" dirty="0" smtClean="0"/>
              <a:t>。试点地方的党委和政府要加强对司法体制改革的组织领导，按照</a:t>
            </a:r>
            <a:r>
              <a:rPr lang="zh-CN" altLang="en-US" b="1" dirty="0" smtClean="0"/>
              <a:t>可复制、可推广</a:t>
            </a:r>
            <a:r>
              <a:rPr lang="zh-CN" altLang="en-US" dirty="0" smtClean="0"/>
              <a:t>的要求，推动制度创新。</a:t>
            </a:r>
            <a:endParaRPr lang="en-US" altLang="zh-CN" dirty="0" smtClean="0"/>
          </a:p>
        </p:txBody>
      </p:sp>
      <p:sp>
        <p:nvSpPr>
          <p:cNvPr id="4" name="日期占位符 3"/>
          <p:cNvSpPr>
            <a:spLocks noGrp="1"/>
          </p:cNvSpPr>
          <p:nvPr>
            <p:ph type="dt" sz="half" idx="10"/>
          </p:nvPr>
        </p:nvSpPr>
        <p:spPr/>
        <p:txBody>
          <a:bodyPr/>
          <a:lstStyle/>
          <a:p>
            <a:fld id="{EFE60376-A984-4060-9DF7-7DEB05529E31}"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19</a:t>
            </a:fld>
            <a:endParaRPr lang="zh-CN" altLang="en-US"/>
          </a:p>
        </p:txBody>
      </p:sp>
    </p:spTree>
    <p:extLst>
      <p:ext uri="{BB962C8B-B14F-4D97-AF65-F5344CB8AC3E}">
        <p14:creationId xmlns:p14="http://schemas.microsoft.com/office/powerpoint/2010/main" val="39443406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smtClean="0"/>
              <a:t>一、知产司法保护机制的历史沿革</a:t>
            </a:r>
            <a:endParaRPr lang="zh-CN" altLang="en-US" dirty="0"/>
          </a:p>
        </p:txBody>
      </p:sp>
      <p:sp>
        <p:nvSpPr>
          <p:cNvPr id="3" name="内容占位符 2"/>
          <p:cNvSpPr>
            <a:spLocks noGrp="1"/>
          </p:cNvSpPr>
          <p:nvPr>
            <p:ph idx="1"/>
          </p:nvPr>
        </p:nvSpPr>
        <p:spPr/>
        <p:txBody>
          <a:bodyPr>
            <a:normAutofit lnSpcReduction="10000"/>
          </a:bodyPr>
          <a:lstStyle/>
          <a:p>
            <a:r>
              <a:rPr lang="zh-CN" altLang="en-US" dirty="0" smtClean="0"/>
              <a:t>（一）背景 （建国后）</a:t>
            </a:r>
            <a:endParaRPr lang="en-US" altLang="zh-CN" dirty="0" smtClean="0"/>
          </a:p>
          <a:p>
            <a:r>
              <a:rPr lang="zh-CN" altLang="en-US" dirty="0" smtClean="0"/>
              <a:t>改革开放 在国际国内发展的大背景下</a:t>
            </a:r>
            <a:endParaRPr lang="en-US" altLang="zh-CN" dirty="0" smtClean="0"/>
          </a:p>
          <a:p>
            <a:r>
              <a:rPr lang="zh-CN" altLang="en-US" dirty="0" smtClean="0"/>
              <a:t>酝酿于上个世纪</a:t>
            </a:r>
            <a:r>
              <a:rPr lang="en-US" altLang="zh-CN" dirty="0" smtClean="0"/>
              <a:t>1978</a:t>
            </a:r>
            <a:r>
              <a:rPr lang="zh-CN" altLang="en-US" dirty="0" smtClean="0"/>
              <a:t>年下半年，中央工作重点转移，最终在</a:t>
            </a:r>
            <a:r>
              <a:rPr lang="en-US" altLang="zh-CN" dirty="0" smtClean="0"/>
              <a:t>80</a:t>
            </a:r>
            <a:r>
              <a:rPr lang="zh-CN" altLang="en-US" dirty="0" smtClean="0"/>
              <a:t>年代初，颁布商标法、专利法并实施</a:t>
            </a:r>
            <a:endParaRPr lang="en-US" altLang="zh-CN" dirty="0" smtClean="0"/>
          </a:p>
          <a:p>
            <a:r>
              <a:rPr lang="zh-CN" altLang="en-US" dirty="0" smtClean="0"/>
              <a:t>商标法</a:t>
            </a:r>
            <a:r>
              <a:rPr lang="en-US" altLang="zh-CN" dirty="0" smtClean="0"/>
              <a:t>1983</a:t>
            </a:r>
            <a:r>
              <a:rPr lang="zh-CN" altLang="en-US" dirty="0" smtClean="0"/>
              <a:t>年</a:t>
            </a:r>
            <a:r>
              <a:rPr lang="en-US" altLang="zh-CN" dirty="0" smtClean="0"/>
              <a:t>3</a:t>
            </a:r>
            <a:r>
              <a:rPr lang="zh-CN" altLang="en-US" dirty="0" smtClean="0"/>
              <a:t>月</a:t>
            </a:r>
            <a:r>
              <a:rPr lang="en-US" altLang="zh-CN" dirty="0" smtClean="0"/>
              <a:t>1</a:t>
            </a:r>
            <a:r>
              <a:rPr lang="zh-CN" altLang="en-US" dirty="0" smtClean="0"/>
              <a:t>日颁布实施；</a:t>
            </a:r>
            <a:r>
              <a:rPr lang="en-US" altLang="zh-CN" dirty="0" smtClean="0"/>
              <a:t>1985</a:t>
            </a:r>
            <a:r>
              <a:rPr lang="zh-CN" altLang="en-US" dirty="0" smtClean="0"/>
              <a:t>年</a:t>
            </a:r>
            <a:r>
              <a:rPr lang="en-US" altLang="zh-CN" dirty="0" smtClean="0"/>
              <a:t>4</a:t>
            </a:r>
            <a:r>
              <a:rPr lang="zh-CN" altLang="en-US" dirty="0" smtClean="0"/>
              <a:t>月</a:t>
            </a:r>
            <a:r>
              <a:rPr lang="en-US" altLang="zh-CN" dirty="0" smtClean="0"/>
              <a:t>1</a:t>
            </a:r>
            <a:r>
              <a:rPr lang="zh-CN" altLang="en-US" dirty="0" smtClean="0"/>
              <a:t>日施行；</a:t>
            </a:r>
            <a:endParaRPr lang="en-US" altLang="zh-CN" dirty="0" smtClean="0"/>
          </a:p>
          <a:p>
            <a:r>
              <a:rPr lang="en-US" altLang="zh-CN" dirty="0" smtClean="0"/>
              <a:t>1987</a:t>
            </a:r>
            <a:r>
              <a:rPr lang="zh-CN" altLang="en-US" dirty="0" smtClean="0"/>
              <a:t>年</a:t>
            </a:r>
            <a:r>
              <a:rPr lang="en-US" altLang="zh-CN" dirty="0" smtClean="0"/>
              <a:t>11</a:t>
            </a:r>
            <a:r>
              <a:rPr lang="zh-CN" altLang="en-US" dirty="0" smtClean="0"/>
              <a:t>月</a:t>
            </a:r>
            <a:r>
              <a:rPr lang="en-US" altLang="zh-CN" dirty="0" smtClean="0"/>
              <a:t>1</a:t>
            </a:r>
            <a:r>
              <a:rPr lang="zh-CN" altLang="en-US" dirty="0" smtClean="0"/>
              <a:t>日技术合同法施行；</a:t>
            </a:r>
            <a:endParaRPr lang="en-US" altLang="zh-CN" dirty="0" smtClean="0"/>
          </a:p>
          <a:p>
            <a:r>
              <a:rPr lang="en-US" altLang="zh-CN" dirty="0" smtClean="0"/>
              <a:t>1991</a:t>
            </a:r>
            <a:r>
              <a:rPr lang="zh-CN" altLang="en-US" dirty="0" smtClean="0"/>
              <a:t>年</a:t>
            </a:r>
            <a:r>
              <a:rPr lang="en-US" altLang="zh-CN" dirty="0" smtClean="0"/>
              <a:t>6</a:t>
            </a:r>
            <a:r>
              <a:rPr lang="zh-CN" altLang="en-US" dirty="0" smtClean="0"/>
              <a:t>月</a:t>
            </a:r>
            <a:r>
              <a:rPr lang="en-US" altLang="zh-CN" dirty="0" smtClean="0"/>
              <a:t>1</a:t>
            </a:r>
            <a:r>
              <a:rPr lang="zh-CN" altLang="en-US" dirty="0" smtClean="0"/>
              <a:t>日著作权法施行</a:t>
            </a:r>
            <a:endParaRPr lang="zh-CN" altLang="en-US" dirty="0"/>
          </a:p>
        </p:txBody>
      </p:sp>
      <p:sp>
        <p:nvSpPr>
          <p:cNvPr id="4" name="日期占位符 3"/>
          <p:cNvSpPr>
            <a:spLocks noGrp="1"/>
          </p:cNvSpPr>
          <p:nvPr>
            <p:ph type="dt" sz="half" idx="10"/>
          </p:nvPr>
        </p:nvSpPr>
        <p:spPr/>
        <p:txBody>
          <a:bodyPr/>
          <a:lstStyle/>
          <a:p>
            <a:fld id="{048A9FA9-1505-48A8-A6E3-4156B7D4D5BD}"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2</a:t>
            </a:fld>
            <a:endParaRPr lang="zh-CN" altLang="en-US"/>
          </a:p>
        </p:txBody>
      </p:sp>
    </p:spTree>
    <p:extLst>
      <p:ext uri="{BB962C8B-B14F-4D97-AF65-F5344CB8AC3E}">
        <p14:creationId xmlns:p14="http://schemas.microsoft.com/office/powerpoint/2010/main" val="63813822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92500" lnSpcReduction="10000"/>
          </a:bodyPr>
          <a:lstStyle/>
          <a:p>
            <a:r>
              <a:rPr lang="en-US" altLang="zh-CN" dirty="0" smtClean="0"/>
              <a:t>3</a:t>
            </a:r>
            <a:r>
              <a:rPr lang="zh-CN" altLang="en-US" dirty="0" smtClean="0"/>
              <a:t>、全国人大常委会</a:t>
            </a:r>
            <a:r>
              <a:rPr lang="en-US" altLang="zh-CN" dirty="0" smtClean="0"/>
              <a:t>《</a:t>
            </a:r>
            <a:r>
              <a:rPr lang="zh-CN" altLang="en-US" dirty="0" smtClean="0"/>
              <a:t>关于在 北京、上海、广州设立知识产权法院的决定</a:t>
            </a:r>
            <a:r>
              <a:rPr lang="en-US" altLang="zh-CN" dirty="0" smtClean="0"/>
              <a:t>》2014</a:t>
            </a:r>
            <a:r>
              <a:rPr lang="zh-CN" altLang="en-US" dirty="0" smtClean="0"/>
              <a:t>年</a:t>
            </a:r>
            <a:r>
              <a:rPr lang="en-US" altLang="zh-CN" dirty="0" smtClean="0"/>
              <a:t>8</a:t>
            </a:r>
            <a:r>
              <a:rPr lang="zh-CN" altLang="en-US" dirty="0" smtClean="0"/>
              <a:t>月</a:t>
            </a:r>
            <a:r>
              <a:rPr lang="en-US" altLang="zh-CN" dirty="0" smtClean="0"/>
              <a:t>31</a:t>
            </a:r>
            <a:r>
              <a:rPr lang="zh-CN" altLang="en-US" dirty="0" smtClean="0"/>
              <a:t>日</a:t>
            </a:r>
            <a:endParaRPr lang="en-US" altLang="zh-CN" dirty="0" smtClean="0"/>
          </a:p>
          <a:p>
            <a:r>
              <a:rPr lang="zh-CN" altLang="zh-CN" dirty="0" smtClean="0">
                <a:cs typeface="Times New Roman"/>
              </a:rPr>
              <a:t>最高法院</a:t>
            </a:r>
            <a:r>
              <a:rPr lang="zh-CN" altLang="zh-CN" dirty="0">
                <a:cs typeface="Times New Roman"/>
              </a:rPr>
              <a:t>院长</a:t>
            </a:r>
            <a:r>
              <a:rPr lang="en-US" altLang="zh-CN" u="sng" dirty="0" err="1" smtClean="0">
                <a:solidFill>
                  <a:srgbClr val="0000FF"/>
                </a:solidFill>
                <a:latin typeface="宋体"/>
                <a:cs typeface="Times New Roman"/>
                <a:hlinkClick r:id="rId2"/>
              </a:rPr>
              <a:t>周强</a:t>
            </a:r>
            <a:r>
              <a:rPr lang="zh-CN" altLang="zh-CN" dirty="0" smtClean="0">
                <a:cs typeface="Times New Roman"/>
              </a:rPr>
              <a:t>就</a:t>
            </a:r>
            <a:r>
              <a:rPr lang="zh-CN" altLang="zh-CN" dirty="0">
                <a:cs typeface="Times New Roman"/>
              </a:rPr>
              <a:t>《关于在北京、上海、广州设立知识产权法院的决定（草案）》作说明时表示，对人类在社会实践中所创造的智力劳动成果予以</a:t>
            </a:r>
            <a:r>
              <a:rPr lang="en-US" altLang="zh-CN" u="sng" dirty="0" err="1">
                <a:solidFill>
                  <a:srgbClr val="0000FF"/>
                </a:solidFill>
                <a:latin typeface="宋体"/>
                <a:cs typeface="Times New Roman"/>
                <a:hlinkClick r:id="rId3"/>
              </a:rPr>
              <a:t>法律</a:t>
            </a:r>
            <a:r>
              <a:rPr lang="zh-CN" altLang="zh-CN" dirty="0">
                <a:cs typeface="Times New Roman"/>
              </a:rPr>
              <a:t>保护，是科学技术进步和社会发展的必然要求。设立知识产权法院一是推动实施国家创新驱动发展战略的需要；二是加大知识产权司法保护力度的需要；三是提高知识产权</a:t>
            </a:r>
            <a:r>
              <a:rPr lang="zh-CN" altLang="zh-CN" dirty="0" smtClean="0">
                <a:cs typeface="Times New Roman"/>
              </a:rPr>
              <a:t>审</a:t>
            </a:r>
            <a:r>
              <a:rPr lang="zh-CN" altLang="en-US" dirty="0" smtClean="0">
                <a:cs typeface="Times New Roman"/>
              </a:rPr>
              <a:t>判</a:t>
            </a:r>
            <a:r>
              <a:rPr lang="zh-CN" altLang="zh-CN" dirty="0" smtClean="0">
                <a:cs typeface="Times New Roman"/>
              </a:rPr>
              <a:t>水平</a:t>
            </a:r>
            <a:r>
              <a:rPr lang="zh-CN" altLang="zh-CN" dirty="0">
                <a:cs typeface="Times New Roman"/>
              </a:rPr>
              <a:t>的需要</a:t>
            </a:r>
            <a:r>
              <a:rPr lang="zh-CN" altLang="zh-CN" dirty="0" smtClean="0">
                <a:cs typeface="Times New Roman"/>
              </a:rPr>
              <a:t>。</a:t>
            </a:r>
            <a:endParaRPr lang="en-US" altLang="zh-CN" dirty="0" smtClean="0"/>
          </a:p>
        </p:txBody>
      </p:sp>
      <p:sp>
        <p:nvSpPr>
          <p:cNvPr id="4" name="日期占位符 3"/>
          <p:cNvSpPr>
            <a:spLocks noGrp="1"/>
          </p:cNvSpPr>
          <p:nvPr>
            <p:ph type="dt" sz="half" idx="10"/>
          </p:nvPr>
        </p:nvSpPr>
        <p:spPr/>
        <p:txBody>
          <a:bodyPr/>
          <a:lstStyle/>
          <a:p>
            <a:fld id="{5D35121C-42FF-4EA0-9278-A27FCFAD1B41}"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20</a:t>
            </a:fld>
            <a:endParaRPr lang="zh-CN" altLang="en-US"/>
          </a:p>
        </p:txBody>
      </p:sp>
    </p:spTree>
    <p:extLst>
      <p:ext uri="{BB962C8B-B14F-4D97-AF65-F5344CB8AC3E}">
        <p14:creationId xmlns:p14="http://schemas.microsoft.com/office/powerpoint/2010/main" val="267385257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77500" lnSpcReduction="20000"/>
          </a:bodyPr>
          <a:lstStyle/>
          <a:p>
            <a:pPr algn="just">
              <a:lnSpc>
                <a:spcPct val="175000"/>
              </a:lnSpc>
              <a:spcAft>
                <a:spcPts val="0"/>
              </a:spcAft>
            </a:pPr>
            <a:r>
              <a:rPr lang="zh-CN" altLang="zh-CN" b="1" kern="100" dirty="0">
                <a:cs typeface="Times New Roman"/>
              </a:rPr>
              <a:t>全国人大常委会关于在北京、上海、广州设立知识产权法院的</a:t>
            </a:r>
            <a:r>
              <a:rPr lang="zh-CN" altLang="zh-CN" b="1" kern="100" dirty="0" smtClean="0">
                <a:cs typeface="Times New Roman"/>
              </a:rPr>
              <a:t>决定</a:t>
            </a:r>
            <a:endParaRPr lang="zh-CN" altLang="zh-CN" sz="2400" b="1" kern="100" dirty="0">
              <a:cs typeface="Times New Roman"/>
            </a:endParaRPr>
          </a:p>
          <a:p>
            <a:pPr algn="just">
              <a:lnSpc>
                <a:spcPct val="175000"/>
              </a:lnSpc>
              <a:spcAft>
                <a:spcPts val="0"/>
              </a:spcAft>
            </a:pPr>
            <a:r>
              <a:rPr lang="zh-CN" altLang="zh-CN" kern="100" dirty="0">
                <a:cs typeface="Times New Roman"/>
              </a:rPr>
              <a:t>为推动实施国家创新驱动发展战略，进一步加强知识产权司法保护，切实依法保护权利人合法权益，维护社会公共利益，根据宪法和人民法院组织法，特作如下决定：</a:t>
            </a:r>
            <a:endParaRPr lang="zh-CN" altLang="zh-CN" sz="2400" kern="100" dirty="0">
              <a:cs typeface="Times New Roman"/>
            </a:endParaRPr>
          </a:p>
          <a:p>
            <a:pPr algn="just">
              <a:lnSpc>
                <a:spcPct val="175000"/>
              </a:lnSpc>
              <a:spcAft>
                <a:spcPts val="0"/>
              </a:spcAft>
            </a:pPr>
            <a:r>
              <a:rPr lang="zh-CN" altLang="zh-CN" b="1" kern="100" dirty="0">
                <a:cs typeface="Times New Roman"/>
              </a:rPr>
              <a:t>一、在北京、上海、广州设立知识产权法院</a:t>
            </a:r>
            <a:r>
              <a:rPr lang="zh-CN" altLang="zh-CN" b="1" kern="100" dirty="0" smtClean="0">
                <a:cs typeface="Times New Roman"/>
              </a:rPr>
              <a:t>。</a:t>
            </a:r>
            <a:endParaRPr lang="zh-CN" altLang="zh-CN" sz="2400" b="1" kern="100" dirty="0">
              <a:cs typeface="Times New Roman"/>
            </a:endParaRPr>
          </a:p>
        </p:txBody>
      </p:sp>
      <p:sp>
        <p:nvSpPr>
          <p:cNvPr id="4" name="日期占位符 3"/>
          <p:cNvSpPr>
            <a:spLocks noGrp="1"/>
          </p:cNvSpPr>
          <p:nvPr>
            <p:ph type="dt" sz="half" idx="10"/>
          </p:nvPr>
        </p:nvSpPr>
        <p:spPr/>
        <p:txBody>
          <a:bodyPr/>
          <a:lstStyle/>
          <a:p>
            <a:fld id="{9E9F02EA-3404-41FB-8375-B7EBB77D6488}"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21</a:t>
            </a:fld>
            <a:endParaRPr lang="zh-CN" altLang="en-US"/>
          </a:p>
        </p:txBody>
      </p:sp>
    </p:spTree>
    <p:extLst>
      <p:ext uri="{BB962C8B-B14F-4D97-AF65-F5344CB8AC3E}">
        <p14:creationId xmlns:p14="http://schemas.microsoft.com/office/powerpoint/2010/main" val="265833533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62500" lnSpcReduction="20000"/>
          </a:bodyPr>
          <a:lstStyle/>
          <a:p>
            <a:pPr algn="just">
              <a:lnSpc>
                <a:spcPct val="175000"/>
              </a:lnSpc>
              <a:spcAft>
                <a:spcPts val="0"/>
              </a:spcAft>
            </a:pPr>
            <a:r>
              <a:rPr lang="zh-CN" altLang="zh-CN" b="1" kern="100" smtClean="0">
                <a:cs typeface="Times New Roman"/>
              </a:rPr>
              <a:t>知识产权</a:t>
            </a:r>
            <a:r>
              <a:rPr lang="zh-CN" altLang="zh-CN" b="1" kern="100" dirty="0">
                <a:cs typeface="Times New Roman"/>
              </a:rPr>
              <a:t>法院审判庭的设置，由最高人民法院根据知识产权案件的类型和数量确定。</a:t>
            </a:r>
            <a:endParaRPr lang="zh-CN" altLang="zh-CN" sz="2400" b="1" kern="100" dirty="0">
              <a:cs typeface="Times New Roman"/>
            </a:endParaRPr>
          </a:p>
          <a:p>
            <a:pPr algn="just">
              <a:lnSpc>
                <a:spcPct val="175000"/>
              </a:lnSpc>
              <a:spcAft>
                <a:spcPts val="0"/>
              </a:spcAft>
            </a:pPr>
            <a:r>
              <a:rPr lang="zh-CN" altLang="zh-CN" kern="100" dirty="0">
                <a:cs typeface="Times New Roman"/>
              </a:rPr>
              <a:t>二、知识产权法院</a:t>
            </a:r>
            <a:r>
              <a:rPr lang="zh-CN" altLang="zh-CN" b="1" kern="100" dirty="0">
                <a:cs typeface="Times New Roman"/>
              </a:rPr>
              <a:t>管辖有关专利、植物新品种、集成电路布图设计、技术秘密等专业技术性较强的第一审知识产权民事和行政案件。</a:t>
            </a:r>
            <a:endParaRPr lang="zh-CN" altLang="zh-CN" sz="2400" b="1" kern="100" dirty="0">
              <a:cs typeface="Times New Roman"/>
            </a:endParaRPr>
          </a:p>
          <a:p>
            <a:pPr algn="just">
              <a:lnSpc>
                <a:spcPct val="175000"/>
              </a:lnSpc>
              <a:spcAft>
                <a:spcPts val="0"/>
              </a:spcAft>
            </a:pPr>
            <a:r>
              <a:rPr lang="zh-CN" altLang="zh-CN" b="1" kern="100" dirty="0">
                <a:cs typeface="Times New Roman"/>
              </a:rPr>
              <a:t>不服国务院行政部门裁定或者决定而提起的第一审知识产权授权确权行政案件，由北京知识产权法院管辖</a:t>
            </a:r>
            <a:r>
              <a:rPr lang="zh-CN" altLang="zh-CN" kern="100" dirty="0">
                <a:cs typeface="Times New Roman"/>
              </a:rPr>
              <a:t>。</a:t>
            </a:r>
            <a:endParaRPr lang="zh-CN" altLang="zh-CN" sz="2400" kern="100" dirty="0">
              <a:cs typeface="Times New Roman"/>
            </a:endParaRPr>
          </a:p>
          <a:p>
            <a:pPr algn="just">
              <a:lnSpc>
                <a:spcPct val="175000"/>
              </a:lnSpc>
              <a:spcAft>
                <a:spcPts val="0"/>
              </a:spcAft>
            </a:pPr>
            <a:r>
              <a:rPr lang="zh-CN" altLang="zh-CN" kern="100" dirty="0">
                <a:cs typeface="Times New Roman"/>
              </a:rPr>
              <a:t>知识产权法院对第一款规定的案件实行跨区域管辖。在知识产权法院设立的</a:t>
            </a:r>
            <a:r>
              <a:rPr lang="zh-CN" altLang="zh-CN" b="1" kern="100" dirty="0">
                <a:cs typeface="Times New Roman"/>
              </a:rPr>
              <a:t>三年内，可以先在所在省（直辖市）实行跨区域管辖</a:t>
            </a:r>
            <a:r>
              <a:rPr lang="zh-CN" altLang="zh-CN" b="1" kern="100" dirty="0" smtClean="0">
                <a:cs typeface="Times New Roman"/>
              </a:rPr>
              <a:t>。</a:t>
            </a:r>
            <a:endParaRPr lang="zh-CN" altLang="zh-CN" sz="2400" b="1" kern="100" dirty="0">
              <a:cs typeface="Times New Roman"/>
            </a:endParaRPr>
          </a:p>
        </p:txBody>
      </p:sp>
      <p:sp>
        <p:nvSpPr>
          <p:cNvPr id="4" name="日期占位符 3"/>
          <p:cNvSpPr>
            <a:spLocks noGrp="1"/>
          </p:cNvSpPr>
          <p:nvPr>
            <p:ph type="dt" sz="half" idx="10"/>
          </p:nvPr>
        </p:nvSpPr>
        <p:spPr/>
        <p:txBody>
          <a:bodyPr/>
          <a:lstStyle/>
          <a:p>
            <a:fld id="{3F6982EC-9F59-42BB-AEC9-685AE67E0B66}"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22</a:t>
            </a:fld>
            <a:endParaRPr lang="zh-CN" altLang="en-US"/>
          </a:p>
        </p:txBody>
      </p:sp>
    </p:spTree>
    <p:extLst>
      <p:ext uri="{BB962C8B-B14F-4D97-AF65-F5344CB8AC3E}">
        <p14:creationId xmlns:p14="http://schemas.microsoft.com/office/powerpoint/2010/main" val="265833533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62500" lnSpcReduction="20000"/>
          </a:bodyPr>
          <a:lstStyle/>
          <a:p>
            <a:pPr algn="just">
              <a:lnSpc>
                <a:spcPct val="175000"/>
              </a:lnSpc>
              <a:spcAft>
                <a:spcPts val="0"/>
              </a:spcAft>
            </a:pPr>
            <a:r>
              <a:rPr lang="zh-CN" altLang="zh-CN" kern="100" dirty="0" smtClean="0">
                <a:cs typeface="Times New Roman"/>
              </a:rPr>
              <a:t>三</a:t>
            </a:r>
            <a:r>
              <a:rPr lang="zh-CN" altLang="zh-CN" kern="100" dirty="0">
                <a:cs typeface="Times New Roman"/>
              </a:rPr>
              <a:t>、知识产权法院所在市的基层人民法院第一审著作权、商标等知识产权民事和行政判决、裁定的上诉案件，由知识产权法院审理。</a:t>
            </a:r>
            <a:endParaRPr lang="zh-CN" altLang="zh-CN" sz="2400" kern="100" dirty="0">
              <a:cs typeface="Times New Roman"/>
            </a:endParaRPr>
          </a:p>
          <a:p>
            <a:pPr algn="just">
              <a:lnSpc>
                <a:spcPct val="175000"/>
              </a:lnSpc>
              <a:spcAft>
                <a:spcPts val="0"/>
              </a:spcAft>
            </a:pPr>
            <a:r>
              <a:rPr lang="zh-CN" altLang="zh-CN" kern="100" dirty="0">
                <a:cs typeface="Times New Roman"/>
              </a:rPr>
              <a:t>四、知识产权法院第一审判决、裁定的上诉案件，由知识产权法院所在地的高级人民法院审理。</a:t>
            </a:r>
            <a:endParaRPr lang="zh-CN" altLang="zh-CN" sz="2400" kern="100" dirty="0">
              <a:cs typeface="Times New Roman"/>
            </a:endParaRPr>
          </a:p>
          <a:p>
            <a:pPr algn="just">
              <a:lnSpc>
                <a:spcPct val="175000"/>
              </a:lnSpc>
              <a:spcAft>
                <a:spcPts val="0"/>
              </a:spcAft>
            </a:pPr>
            <a:r>
              <a:rPr lang="zh-CN" altLang="zh-CN" kern="100" dirty="0">
                <a:cs typeface="Times New Roman"/>
              </a:rPr>
              <a:t>五、知识产权法院审判工作受</a:t>
            </a:r>
            <a:r>
              <a:rPr lang="zh-CN" altLang="zh-CN" b="1" kern="100" dirty="0">
                <a:cs typeface="Times New Roman"/>
              </a:rPr>
              <a:t>最高人民法院和所在地的高级人民法院监督。知识产权法院依法接受人民检察院法律监督</a:t>
            </a:r>
            <a:r>
              <a:rPr lang="zh-CN" altLang="zh-CN" b="1" kern="100" dirty="0" smtClean="0">
                <a:cs typeface="Times New Roman"/>
              </a:rPr>
              <a:t>。</a:t>
            </a:r>
            <a:endParaRPr lang="en-US" altLang="zh-CN" b="1" kern="100" dirty="0" smtClean="0">
              <a:cs typeface="Times New Roman"/>
            </a:endParaRPr>
          </a:p>
          <a:p>
            <a:pPr algn="just">
              <a:lnSpc>
                <a:spcPct val="175000"/>
              </a:lnSpc>
              <a:spcAft>
                <a:spcPts val="0"/>
              </a:spcAft>
            </a:pPr>
            <a:endParaRPr lang="zh-CN" altLang="zh-CN" sz="2400" b="1" kern="100" dirty="0">
              <a:cs typeface="Times New Roman"/>
            </a:endParaRPr>
          </a:p>
          <a:p>
            <a:pPr algn="just">
              <a:lnSpc>
                <a:spcPct val="175000"/>
              </a:lnSpc>
              <a:spcAft>
                <a:spcPts val="0"/>
              </a:spcAft>
            </a:pPr>
            <a:r>
              <a:rPr lang="zh-CN" altLang="zh-CN" kern="100" dirty="0">
                <a:cs typeface="Times New Roman"/>
              </a:rPr>
              <a:t>六、知识产权法院院长由</a:t>
            </a:r>
            <a:r>
              <a:rPr lang="zh-CN" altLang="zh-CN" b="1" kern="100" dirty="0">
                <a:cs typeface="Times New Roman"/>
              </a:rPr>
              <a:t>所在地的市人民代表大会常务委员会主任会议</a:t>
            </a:r>
            <a:r>
              <a:rPr lang="zh-CN" altLang="zh-CN" kern="100" dirty="0">
                <a:cs typeface="Times New Roman"/>
              </a:rPr>
              <a:t>提请本级人民代表大会常务委员会任免</a:t>
            </a:r>
            <a:r>
              <a:rPr lang="zh-CN" altLang="zh-CN" kern="100" dirty="0" smtClean="0">
                <a:cs typeface="Times New Roman"/>
              </a:rPr>
              <a:t>。</a:t>
            </a:r>
            <a:endParaRPr lang="zh-CN" altLang="zh-CN" sz="2400" kern="100" dirty="0">
              <a:cs typeface="Times New Roman"/>
            </a:endParaRPr>
          </a:p>
        </p:txBody>
      </p:sp>
      <p:sp>
        <p:nvSpPr>
          <p:cNvPr id="4" name="日期占位符 3"/>
          <p:cNvSpPr>
            <a:spLocks noGrp="1"/>
          </p:cNvSpPr>
          <p:nvPr>
            <p:ph type="dt" sz="half" idx="10"/>
          </p:nvPr>
        </p:nvSpPr>
        <p:spPr/>
        <p:txBody>
          <a:bodyPr/>
          <a:lstStyle/>
          <a:p>
            <a:fld id="{9E8F0B94-121D-4B88-AA0D-4D4F6FC793FB}"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23</a:t>
            </a:fld>
            <a:endParaRPr lang="zh-CN" altLang="en-US"/>
          </a:p>
        </p:txBody>
      </p:sp>
    </p:spTree>
    <p:extLst>
      <p:ext uri="{BB962C8B-B14F-4D97-AF65-F5344CB8AC3E}">
        <p14:creationId xmlns:p14="http://schemas.microsoft.com/office/powerpoint/2010/main" val="265833533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70000" lnSpcReduction="20000"/>
          </a:bodyPr>
          <a:lstStyle/>
          <a:p>
            <a:pPr algn="just">
              <a:lnSpc>
                <a:spcPct val="175000"/>
              </a:lnSpc>
              <a:spcAft>
                <a:spcPts val="0"/>
              </a:spcAft>
            </a:pPr>
            <a:r>
              <a:rPr lang="zh-CN" altLang="zh-CN" kern="100" smtClean="0">
                <a:cs typeface="Times New Roman"/>
              </a:rPr>
              <a:t>知识产权</a:t>
            </a:r>
            <a:r>
              <a:rPr lang="zh-CN" altLang="zh-CN" kern="100" dirty="0">
                <a:cs typeface="Times New Roman"/>
              </a:rPr>
              <a:t>法院副院长、庭长、审判员和审判委员会委员，由知识产权法院院长提请所在地的市人民代表大会常务委员会任免。</a:t>
            </a:r>
            <a:endParaRPr lang="zh-CN" altLang="zh-CN" sz="2400" kern="100" dirty="0">
              <a:cs typeface="Times New Roman"/>
            </a:endParaRPr>
          </a:p>
          <a:p>
            <a:pPr algn="just">
              <a:lnSpc>
                <a:spcPct val="175000"/>
              </a:lnSpc>
              <a:spcAft>
                <a:spcPts val="0"/>
              </a:spcAft>
            </a:pPr>
            <a:r>
              <a:rPr lang="zh-CN" altLang="zh-CN" kern="100" dirty="0">
                <a:cs typeface="Times New Roman"/>
              </a:rPr>
              <a:t>知识产权法院对所在地的市人民代表大会常务委员会负责并报告工作。</a:t>
            </a:r>
            <a:endParaRPr lang="zh-CN" altLang="zh-CN" sz="2400" kern="100" dirty="0">
              <a:cs typeface="Times New Roman"/>
            </a:endParaRPr>
          </a:p>
          <a:p>
            <a:pPr algn="just">
              <a:lnSpc>
                <a:spcPct val="175000"/>
              </a:lnSpc>
              <a:spcAft>
                <a:spcPts val="0"/>
              </a:spcAft>
            </a:pPr>
            <a:r>
              <a:rPr lang="zh-CN" altLang="zh-CN" kern="100" dirty="0">
                <a:cs typeface="Times New Roman"/>
              </a:rPr>
              <a:t>七、</a:t>
            </a:r>
            <a:r>
              <a:rPr lang="zh-CN" altLang="zh-CN" b="1" kern="100" dirty="0">
                <a:cs typeface="Times New Roman"/>
              </a:rPr>
              <a:t>本决定施行满三年，最高人民法院应当向全国人民代表大会常务委员会报告本决定的实施情况</a:t>
            </a:r>
            <a:r>
              <a:rPr lang="zh-CN" altLang="zh-CN" kern="100" dirty="0">
                <a:cs typeface="Times New Roman"/>
              </a:rPr>
              <a:t>。</a:t>
            </a:r>
            <a:endParaRPr lang="zh-CN" altLang="zh-CN" sz="2400" kern="100" dirty="0">
              <a:cs typeface="Times New Roman"/>
            </a:endParaRPr>
          </a:p>
          <a:p>
            <a:pPr algn="just">
              <a:lnSpc>
                <a:spcPct val="175000"/>
              </a:lnSpc>
              <a:spcAft>
                <a:spcPts val="0"/>
              </a:spcAft>
            </a:pPr>
            <a:r>
              <a:rPr lang="zh-CN" altLang="zh-CN" kern="100" dirty="0">
                <a:cs typeface="Times New Roman"/>
              </a:rPr>
              <a:t>八、本决定自公布之日起施行。</a:t>
            </a:r>
            <a:endParaRPr lang="zh-CN" altLang="zh-CN" sz="2400" kern="100" dirty="0">
              <a:cs typeface="Times New Roman"/>
            </a:endParaRPr>
          </a:p>
          <a:p>
            <a:endParaRPr lang="zh-CN" altLang="en-US" dirty="0"/>
          </a:p>
        </p:txBody>
      </p:sp>
      <p:sp>
        <p:nvSpPr>
          <p:cNvPr id="4" name="日期占位符 3"/>
          <p:cNvSpPr>
            <a:spLocks noGrp="1"/>
          </p:cNvSpPr>
          <p:nvPr>
            <p:ph type="dt" sz="half" idx="10"/>
          </p:nvPr>
        </p:nvSpPr>
        <p:spPr/>
        <p:txBody>
          <a:bodyPr/>
          <a:lstStyle/>
          <a:p>
            <a:fld id="{728ACA66-582A-4E53-959C-598E7F46C837}"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24</a:t>
            </a:fld>
            <a:endParaRPr lang="zh-CN" altLang="en-US"/>
          </a:p>
        </p:txBody>
      </p:sp>
    </p:spTree>
    <p:extLst>
      <p:ext uri="{BB962C8B-B14F-4D97-AF65-F5344CB8AC3E}">
        <p14:creationId xmlns:p14="http://schemas.microsoft.com/office/powerpoint/2010/main" val="265833533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pPr algn="just">
              <a:spcAft>
                <a:spcPts val="0"/>
              </a:spcAft>
            </a:pPr>
            <a:r>
              <a:rPr lang="en-US" altLang="zh-CN" b="1" kern="100" dirty="0" smtClean="0">
                <a:cs typeface="Times New Roman"/>
              </a:rPr>
              <a:t>4</a:t>
            </a:r>
            <a:r>
              <a:rPr lang="zh-CN" altLang="en-US" b="1" kern="100" dirty="0" smtClean="0">
                <a:cs typeface="Times New Roman"/>
              </a:rPr>
              <a:t>、</a:t>
            </a:r>
            <a:r>
              <a:rPr lang="zh-CN" altLang="zh-CN" b="1" kern="100" dirty="0" smtClean="0">
                <a:cs typeface="Times New Roman"/>
              </a:rPr>
              <a:t>最高人民法院</a:t>
            </a:r>
            <a:r>
              <a:rPr lang="zh-CN" altLang="zh-CN" b="1" kern="100" dirty="0">
                <a:cs typeface="Times New Roman"/>
              </a:rPr>
              <a:t>关于印发《知识产权法院法官选任工作指导意见（试行）》的通知</a:t>
            </a:r>
            <a:endParaRPr lang="zh-CN" altLang="zh-CN" kern="100" dirty="0">
              <a:cs typeface="Times New Roman"/>
            </a:endParaRPr>
          </a:p>
          <a:p>
            <a:pPr algn="just">
              <a:spcAft>
                <a:spcPts val="0"/>
              </a:spcAft>
            </a:pPr>
            <a:r>
              <a:rPr lang="zh-CN" altLang="zh-CN" kern="100" dirty="0">
                <a:cs typeface="Times New Roman"/>
              </a:rPr>
              <a:t>法〔</a:t>
            </a:r>
            <a:r>
              <a:rPr lang="en-US" altLang="zh-CN" kern="100" dirty="0">
                <a:cs typeface="Times New Roman"/>
              </a:rPr>
              <a:t>2014</a:t>
            </a:r>
            <a:r>
              <a:rPr lang="zh-CN" altLang="zh-CN" kern="100" dirty="0">
                <a:cs typeface="Times New Roman"/>
              </a:rPr>
              <a:t>〕</a:t>
            </a:r>
            <a:r>
              <a:rPr lang="en-US" altLang="zh-CN" kern="100" dirty="0">
                <a:cs typeface="Times New Roman"/>
              </a:rPr>
              <a:t>267</a:t>
            </a:r>
            <a:r>
              <a:rPr lang="zh-CN" altLang="zh-CN" kern="100" dirty="0" smtClean="0">
                <a:cs typeface="Times New Roman"/>
              </a:rPr>
              <a:t>号</a:t>
            </a:r>
            <a:endParaRPr lang="zh-CN" altLang="zh-CN" kern="100" dirty="0">
              <a:cs typeface="Times New Roman"/>
            </a:endParaRPr>
          </a:p>
          <a:p>
            <a:pPr algn="just">
              <a:spcAft>
                <a:spcPts val="0"/>
              </a:spcAft>
            </a:pPr>
            <a:r>
              <a:rPr lang="zh-CN" altLang="zh-CN" b="1" kern="100" dirty="0">
                <a:cs typeface="Times New Roman"/>
              </a:rPr>
              <a:t>北京市、上海市、广东省高级人民法院：</a:t>
            </a:r>
            <a:endParaRPr lang="zh-CN" altLang="zh-CN" kern="100" dirty="0">
              <a:cs typeface="Times New Roman"/>
            </a:endParaRPr>
          </a:p>
          <a:p>
            <a:pPr algn="just">
              <a:spcAft>
                <a:spcPts val="0"/>
              </a:spcAft>
            </a:pPr>
            <a:r>
              <a:rPr lang="zh-CN" altLang="zh-CN" kern="100" dirty="0" smtClean="0">
                <a:cs typeface="Times New Roman"/>
              </a:rPr>
              <a:t>现</a:t>
            </a:r>
            <a:r>
              <a:rPr lang="zh-CN" altLang="zh-CN" kern="100" dirty="0">
                <a:cs typeface="Times New Roman"/>
              </a:rPr>
              <a:t>将《知识产权法院法官选任工作指导意见（试行）》予以印发，请认真贯彻执行。</a:t>
            </a:r>
          </a:p>
          <a:p>
            <a:pPr algn="just">
              <a:spcAft>
                <a:spcPts val="0"/>
              </a:spcAft>
            </a:pPr>
            <a:r>
              <a:rPr lang="zh-CN" altLang="zh-CN" b="1" kern="100" dirty="0" smtClean="0">
                <a:cs typeface="Times New Roman"/>
              </a:rPr>
              <a:t>最高人民法院</a:t>
            </a:r>
            <a:endParaRPr lang="zh-CN" altLang="zh-CN" kern="100" dirty="0">
              <a:cs typeface="Times New Roman"/>
            </a:endParaRPr>
          </a:p>
        </p:txBody>
      </p:sp>
      <p:sp>
        <p:nvSpPr>
          <p:cNvPr id="4" name="日期占位符 3"/>
          <p:cNvSpPr>
            <a:spLocks noGrp="1"/>
          </p:cNvSpPr>
          <p:nvPr>
            <p:ph type="dt" sz="half" idx="10"/>
          </p:nvPr>
        </p:nvSpPr>
        <p:spPr/>
        <p:txBody>
          <a:bodyPr/>
          <a:lstStyle/>
          <a:p>
            <a:fld id="{F227CFAC-805A-4828-8E54-389A05ED061E}"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25</a:t>
            </a:fld>
            <a:endParaRPr lang="zh-CN" altLang="en-US"/>
          </a:p>
        </p:txBody>
      </p:sp>
    </p:spTree>
    <p:extLst>
      <p:ext uri="{BB962C8B-B14F-4D97-AF65-F5344CB8AC3E}">
        <p14:creationId xmlns:p14="http://schemas.microsoft.com/office/powerpoint/2010/main" val="62072584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92500" lnSpcReduction="20000"/>
          </a:bodyPr>
          <a:lstStyle/>
          <a:p>
            <a:pPr algn="just">
              <a:spcAft>
                <a:spcPts val="0"/>
              </a:spcAft>
            </a:pPr>
            <a:r>
              <a:rPr lang="en-US" altLang="zh-CN" b="1" kern="100" dirty="0" smtClean="0">
                <a:cs typeface="Times New Roman"/>
              </a:rPr>
              <a:t>2014</a:t>
            </a:r>
            <a:r>
              <a:rPr lang="zh-CN" altLang="zh-CN" b="1" kern="100" dirty="0">
                <a:cs typeface="Times New Roman"/>
              </a:rPr>
              <a:t>年</a:t>
            </a:r>
            <a:r>
              <a:rPr lang="en-US" altLang="zh-CN" b="1" kern="100" dirty="0">
                <a:cs typeface="Times New Roman"/>
              </a:rPr>
              <a:t>10</a:t>
            </a:r>
            <a:r>
              <a:rPr lang="zh-CN" altLang="zh-CN" b="1" kern="100" dirty="0">
                <a:cs typeface="Times New Roman"/>
              </a:rPr>
              <a:t>月</a:t>
            </a:r>
            <a:r>
              <a:rPr lang="en-US" altLang="zh-CN" b="1" kern="100" dirty="0">
                <a:cs typeface="Times New Roman"/>
              </a:rPr>
              <a:t>28</a:t>
            </a:r>
            <a:r>
              <a:rPr lang="zh-CN" altLang="zh-CN" b="1" kern="100" dirty="0" smtClean="0">
                <a:cs typeface="Times New Roman"/>
              </a:rPr>
              <a:t>日</a:t>
            </a:r>
            <a:endParaRPr lang="zh-CN" altLang="zh-CN" kern="100" dirty="0">
              <a:cs typeface="Times New Roman"/>
            </a:endParaRPr>
          </a:p>
          <a:p>
            <a:pPr algn="just">
              <a:spcAft>
                <a:spcPts val="0"/>
              </a:spcAft>
            </a:pPr>
            <a:r>
              <a:rPr lang="zh-CN" altLang="zh-CN" kern="100" dirty="0" smtClean="0">
                <a:cs typeface="Times New Roman"/>
              </a:rPr>
              <a:t>根据</a:t>
            </a:r>
            <a:r>
              <a:rPr lang="zh-CN" altLang="zh-CN" kern="100" dirty="0">
                <a:cs typeface="Times New Roman"/>
              </a:rPr>
              <a:t>《中华人民共和国人民法院组织法》、《中华人民共和国法官法》和全国人大常委会《关于在北京、上海、广州设立知识产权法院的决定》以及中央《关于司法体制改革试点若干问题的框架意见》有关规定，结合知识产权审判工作实际，制定知识产权法院法官选任工作指导意见如下：</a:t>
            </a:r>
          </a:p>
          <a:p>
            <a:pPr algn="just">
              <a:spcAft>
                <a:spcPts val="0"/>
              </a:spcAft>
            </a:pPr>
            <a:r>
              <a:rPr lang="zh-CN" altLang="zh-CN" kern="100" dirty="0" smtClean="0">
                <a:cs typeface="Times New Roman"/>
              </a:rPr>
              <a:t>一</a:t>
            </a:r>
            <a:r>
              <a:rPr lang="zh-CN" altLang="zh-CN" kern="100" dirty="0">
                <a:cs typeface="Times New Roman"/>
              </a:rPr>
              <a:t>、知识产权法院法官选任工作应坚持党管干部原则、公开选任原则和注重实绩原则，并突出知识产权审判专业特点</a:t>
            </a:r>
            <a:r>
              <a:rPr lang="zh-CN" altLang="zh-CN" kern="100" dirty="0" smtClean="0">
                <a:cs typeface="Times New Roman"/>
              </a:rPr>
              <a:t>。</a:t>
            </a:r>
            <a:endParaRPr lang="en-US" altLang="zh-CN" kern="100" dirty="0" smtClean="0">
              <a:cs typeface="Times New Roman"/>
            </a:endParaRPr>
          </a:p>
        </p:txBody>
      </p:sp>
      <p:sp>
        <p:nvSpPr>
          <p:cNvPr id="4" name="日期占位符 3"/>
          <p:cNvSpPr>
            <a:spLocks noGrp="1"/>
          </p:cNvSpPr>
          <p:nvPr>
            <p:ph type="dt" sz="half" idx="10"/>
          </p:nvPr>
        </p:nvSpPr>
        <p:spPr/>
        <p:txBody>
          <a:bodyPr/>
          <a:lstStyle/>
          <a:p>
            <a:fld id="{9FF55DD7-F607-45F7-8A42-C05E0E0A0922}"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26</a:t>
            </a:fld>
            <a:endParaRPr lang="zh-CN" altLang="en-US"/>
          </a:p>
        </p:txBody>
      </p:sp>
    </p:spTree>
    <p:extLst>
      <p:ext uri="{BB962C8B-B14F-4D97-AF65-F5344CB8AC3E}">
        <p14:creationId xmlns:p14="http://schemas.microsoft.com/office/powerpoint/2010/main" val="62072584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92500" lnSpcReduction="10000"/>
          </a:bodyPr>
          <a:lstStyle/>
          <a:p>
            <a:pPr algn="just">
              <a:spcAft>
                <a:spcPts val="0"/>
              </a:spcAft>
            </a:pPr>
            <a:endParaRPr lang="zh-CN" altLang="zh-CN" kern="100" dirty="0">
              <a:cs typeface="Times New Roman"/>
            </a:endParaRPr>
          </a:p>
          <a:p>
            <a:pPr algn="just">
              <a:spcAft>
                <a:spcPts val="0"/>
              </a:spcAft>
            </a:pPr>
            <a:r>
              <a:rPr lang="zh-CN" altLang="zh-CN" kern="100" dirty="0">
                <a:cs typeface="Times New Roman"/>
              </a:rPr>
              <a:t>　　二、知识产权法院审判员应根据《中华人民共和国人民法院组织法》和《中华人民共和国法官法》规定公开选任。其中，院长、副院长、庭长的选任工作，按照《党政领导干部选拔任用工作条例》有关规定组织。</a:t>
            </a:r>
          </a:p>
          <a:p>
            <a:pPr algn="just">
              <a:spcAft>
                <a:spcPts val="0"/>
              </a:spcAft>
            </a:pPr>
            <a:r>
              <a:rPr lang="zh-CN" altLang="zh-CN" kern="100" dirty="0">
                <a:cs typeface="Times New Roman"/>
              </a:rPr>
              <a:t>　　三、知识产权法院审判员应在</a:t>
            </a:r>
            <a:r>
              <a:rPr lang="zh-CN" altLang="zh-CN" b="1" kern="100" dirty="0">
                <a:cs typeface="Times New Roman"/>
              </a:rPr>
              <a:t>从事知识产权及相关审判工作的优秀审判人员中选任，也可在具备同等资格和条件的从事知识产权法律实务、法学研究和法学教学的专业人员中选任</a:t>
            </a:r>
            <a:r>
              <a:rPr lang="zh-CN" altLang="zh-CN" b="1" kern="100" dirty="0" smtClean="0">
                <a:cs typeface="Times New Roman"/>
              </a:rPr>
              <a:t>。</a:t>
            </a:r>
            <a:endParaRPr lang="zh-CN" altLang="zh-CN" b="1" kern="100" dirty="0">
              <a:cs typeface="Times New Roman"/>
            </a:endParaRPr>
          </a:p>
        </p:txBody>
      </p:sp>
      <p:sp>
        <p:nvSpPr>
          <p:cNvPr id="4" name="日期占位符 3"/>
          <p:cNvSpPr>
            <a:spLocks noGrp="1"/>
          </p:cNvSpPr>
          <p:nvPr>
            <p:ph type="dt" sz="half" idx="10"/>
          </p:nvPr>
        </p:nvSpPr>
        <p:spPr/>
        <p:txBody>
          <a:bodyPr/>
          <a:lstStyle/>
          <a:p>
            <a:fld id="{1F3FDEBB-13EE-4FBB-96C9-437AF7A2AF9F}"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27</a:t>
            </a:fld>
            <a:endParaRPr lang="zh-CN" altLang="en-US"/>
          </a:p>
        </p:txBody>
      </p:sp>
    </p:spTree>
    <p:extLst>
      <p:ext uri="{BB962C8B-B14F-4D97-AF65-F5344CB8AC3E}">
        <p14:creationId xmlns:p14="http://schemas.microsoft.com/office/powerpoint/2010/main" val="62072584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85000" lnSpcReduction="20000"/>
          </a:bodyPr>
          <a:lstStyle/>
          <a:p>
            <a:pPr algn="just">
              <a:spcAft>
                <a:spcPts val="0"/>
              </a:spcAft>
            </a:pPr>
            <a:r>
              <a:rPr lang="zh-CN" altLang="zh-CN" kern="100" dirty="0">
                <a:cs typeface="Times New Roman"/>
              </a:rPr>
              <a:t>　</a:t>
            </a:r>
            <a:endParaRPr lang="en-US" altLang="zh-CN" kern="100" dirty="0" smtClean="0">
              <a:cs typeface="Times New Roman"/>
            </a:endParaRPr>
          </a:p>
          <a:p>
            <a:pPr algn="just">
              <a:spcAft>
                <a:spcPts val="0"/>
              </a:spcAft>
            </a:pPr>
            <a:r>
              <a:rPr lang="zh-CN" altLang="zh-CN" kern="100" dirty="0">
                <a:cs typeface="Times New Roman"/>
              </a:rPr>
              <a:t>　四、审判人员担任知识产权法院审判员的，应符合《中华人民共和国法官法》规定的</a:t>
            </a:r>
            <a:r>
              <a:rPr lang="zh-CN" altLang="zh-CN" b="1" kern="100" dirty="0">
                <a:cs typeface="Times New Roman"/>
              </a:rPr>
              <a:t>资格</a:t>
            </a:r>
            <a:r>
              <a:rPr lang="zh-CN" altLang="zh-CN" kern="100" dirty="0">
                <a:cs typeface="Times New Roman"/>
              </a:rPr>
              <a:t>条件，并具备以下</a:t>
            </a:r>
            <a:r>
              <a:rPr lang="zh-CN" altLang="zh-CN" b="1" kern="100" dirty="0">
                <a:cs typeface="Times New Roman"/>
              </a:rPr>
              <a:t>条件</a:t>
            </a:r>
            <a:r>
              <a:rPr lang="zh-CN" altLang="zh-CN" kern="100" dirty="0">
                <a:cs typeface="Times New Roman"/>
              </a:rPr>
              <a:t>：</a:t>
            </a:r>
          </a:p>
          <a:p>
            <a:pPr algn="just">
              <a:spcAft>
                <a:spcPts val="0"/>
              </a:spcAft>
            </a:pPr>
            <a:r>
              <a:rPr lang="zh-CN" altLang="zh-CN" kern="100" dirty="0">
                <a:cs typeface="Times New Roman"/>
              </a:rPr>
              <a:t>　　（一）具有四级高级法官任职资格；</a:t>
            </a:r>
          </a:p>
          <a:p>
            <a:pPr algn="just">
              <a:spcAft>
                <a:spcPts val="0"/>
              </a:spcAft>
            </a:pPr>
            <a:r>
              <a:rPr lang="zh-CN" altLang="zh-CN" kern="100" dirty="0">
                <a:cs typeface="Times New Roman"/>
              </a:rPr>
              <a:t>　　（二）具有</a:t>
            </a:r>
            <a:r>
              <a:rPr lang="en-US" altLang="zh-CN" kern="100" dirty="0">
                <a:cs typeface="Times New Roman"/>
              </a:rPr>
              <a:t>6</a:t>
            </a:r>
            <a:r>
              <a:rPr lang="zh-CN" altLang="zh-CN" kern="100" dirty="0">
                <a:cs typeface="Times New Roman"/>
              </a:rPr>
              <a:t>年以上相关审判工作经验；</a:t>
            </a:r>
          </a:p>
          <a:p>
            <a:pPr algn="just">
              <a:spcAft>
                <a:spcPts val="0"/>
              </a:spcAft>
            </a:pPr>
            <a:r>
              <a:rPr lang="zh-CN" altLang="zh-CN" kern="100" dirty="0">
                <a:cs typeface="Times New Roman"/>
              </a:rPr>
              <a:t>　　（三）具有普通高等院校法律专业本科或以上学历；</a:t>
            </a:r>
          </a:p>
          <a:p>
            <a:pPr algn="just">
              <a:spcAft>
                <a:spcPts val="0"/>
              </a:spcAft>
            </a:pPr>
            <a:r>
              <a:rPr lang="zh-CN" altLang="zh-CN" kern="100" dirty="0">
                <a:cs typeface="Times New Roman"/>
              </a:rPr>
              <a:t>　　（四）具有较强的主持庭审及撰写裁判文书能力。</a:t>
            </a:r>
          </a:p>
          <a:p>
            <a:pPr algn="just">
              <a:spcAft>
                <a:spcPts val="0"/>
              </a:spcAft>
            </a:pPr>
            <a:r>
              <a:rPr lang="zh-CN" altLang="zh-CN" kern="100" dirty="0">
                <a:cs typeface="Times New Roman"/>
              </a:rPr>
              <a:t>　　五、其他法律专业人员担任知识产权法院审判员的，任职资格和条件可由各地参照本意见设定</a:t>
            </a:r>
            <a:r>
              <a:rPr lang="zh-CN" altLang="zh-CN" kern="100" dirty="0" smtClean="0">
                <a:cs typeface="Times New Roman"/>
              </a:rPr>
              <a:t>。</a:t>
            </a:r>
            <a:endParaRPr lang="en-US" altLang="zh-CN" kern="100" dirty="0" smtClean="0">
              <a:cs typeface="Times New Roman"/>
            </a:endParaRPr>
          </a:p>
        </p:txBody>
      </p:sp>
      <p:sp>
        <p:nvSpPr>
          <p:cNvPr id="4" name="日期占位符 3"/>
          <p:cNvSpPr>
            <a:spLocks noGrp="1"/>
          </p:cNvSpPr>
          <p:nvPr>
            <p:ph type="dt" sz="half" idx="10"/>
          </p:nvPr>
        </p:nvSpPr>
        <p:spPr/>
        <p:txBody>
          <a:bodyPr/>
          <a:lstStyle/>
          <a:p>
            <a:fld id="{1E8F517A-E362-46B7-8473-87459F4B81C7}"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28</a:t>
            </a:fld>
            <a:endParaRPr lang="zh-CN" altLang="en-US"/>
          </a:p>
        </p:txBody>
      </p:sp>
    </p:spTree>
    <p:extLst>
      <p:ext uri="{BB962C8B-B14F-4D97-AF65-F5344CB8AC3E}">
        <p14:creationId xmlns:p14="http://schemas.microsoft.com/office/powerpoint/2010/main" val="62072584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77500" lnSpcReduction="20000"/>
          </a:bodyPr>
          <a:lstStyle/>
          <a:p>
            <a:pPr algn="just">
              <a:spcAft>
                <a:spcPts val="0"/>
              </a:spcAft>
            </a:pPr>
            <a:endParaRPr lang="zh-CN" altLang="zh-CN" kern="100" dirty="0">
              <a:cs typeface="Times New Roman"/>
            </a:endParaRPr>
          </a:p>
          <a:p>
            <a:pPr algn="just">
              <a:spcAft>
                <a:spcPts val="0"/>
              </a:spcAft>
            </a:pPr>
            <a:r>
              <a:rPr lang="zh-CN" altLang="zh-CN" kern="100" dirty="0">
                <a:cs typeface="Times New Roman"/>
              </a:rPr>
              <a:t>　　六、法官遴选委员会对法官人选的专业能力进行评审，并根据评审情况提出差额人选。</a:t>
            </a:r>
          </a:p>
          <a:p>
            <a:pPr algn="just">
              <a:spcAft>
                <a:spcPts val="0"/>
              </a:spcAft>
            </a:pPr>
            <a:r>
              <a:rPr lang="zh-CN" altLang="zh-CN" kern="100" dirty="0">
                <a:cs typeface="Times New Roman"/>
              </a:rPr>
              <a:t>　　七、知识产权法院院长、副院长、庭长、审判员人选考察工作，由组织人事部门与纪检监察部门共同负责。</a:t>
            </a:r>
          </a:p>
          <a:p>
            <a:pPr algn="just">
              <a:spcAft>
                <a:spcPts val="0"/>
              </a:spcAft>
            </a:pPr>
            <a:r>
              <a:rPr lang="zh-CN" altLang="zh-CN" kern="100" dirty="0">
                <a:cs typeface="Times New Roman"/>
              </a:rPr>
              <a:t>　　八、知识产权法院院长人选确定后，由所在地的市人民代表大会常务委员会主任会议提请本级人民代表大会常务委员会任命。</a:t>
            </a:r>
          </a:p>
          <a:p>
            <a:pPr algn="just">
              <a:spcAft>
                <a:spcPts val="0"/>
              </a:spcAft>
            </a:pPr>
            <a:r>
              <a:rPr lang="zh-CN" altLang="zh-CN" kern="100" dirty="0">
                <a:cs typeface="Times New Roman"/>
              </a:rPr>
              <a:t>　　其他审判职务人选确定后，由知识产权法院院长提请本级人民代表大会常务委员会任命。</a:t>
            </a:r>
          </a:p>
          <a:p>
            <a:pPr algn="just">
              <a:spcAft>
                <a:spcPts val="0"/>
              </a:spcAft>
            </a:pPr>
            <a:r>
              <a:rPr lang="zh-CN" altLang="zh-CN" kern="100" dirty="0">
                <a:cs typeface="Times New Roman"/>
              </a:rPr>
              <a:t>　　九、知识产权法院法官选任工作在所在地高级人民法院领导下进行，重大问题应及时向最高人民法院、当地党委及政法委员会报告。</a:t>
            </a:r>
          </a:p>
          <a:p>
            <a:endParaRPr lang="zh-CN" altLang="en-US" dirty="0"/>
          </a:p>
        </p:txBody>
      </p:sp>
      <p:sp>
        <p:nvSpPr>
          <p:cNvPr id="4" name="日期占位符 3"/>
          <p:cNvSpPr>
            <a:spLocks noGrp="1"/>
          </p:cNvSpPr>
          <p:nvPr>
            <p:ph type="dt" sz="half" idx="10"/>
          </p:nvPr>
        </p:nvSpPr>
        <p:spPr/>
        <p:txBody>
          <a:bodyPr/>
          <a:lstStyle/>
          <a:p>
            <a:fld id="{B2355572-6710-4790-82D0-5F18169F2BE9}"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29</a:t>
            </a:fld>
            <a:endParaRPr lang="zh-CN" altLang="en-US"/>
          </a:p>
        </p:txBody>
      </p:sp>
    </p:spTree>
    <p:extLst>
      <p:ext uri="{BB962C8B-B14F-4D97-AF65-F5344CB8AC3E}">
        <p14:creationId xmlns:p14="http://schemas.microsoft.com/office/powerpoint/2010/main" val="6207258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p:txBody>
          <a:bodyPr>
            <a:normAutofit fontScale="92500" lnSpcReduction="10000"/>
          </a:bodyPr>
          <a:lstStyle/>
          <a:p>
            <a:r>
              <a:rPr lang="zh-CN" altLang="en-US" dirty="0" smtClean="0"/>
              <a:t>反不正当竞争法于</a:t>
            </a:r>
            <a:r>
              <a:rPr lang="en-US" altLang="zh-CN" dirty="0" smtClean="0"/>
              <a:t>1993</a:t>
            </a:r>
            <a:r>
              <a:rPr lang="zh-CN" altLang="en-US" dirty="0" smtClean="0"/>
              <a:t>年</a:t>
            </a:r>
            <a:r>
              <a:rPr lang="en-US" altLang="zh-CN" dirty="0" smtClean="0"/>
              <a:t>12</a:t>
            </a:r>
            <a:r>
              <a:rPr lang="zh-CN" altLang="en-US" dirty="0" smtClean="0"/>
              <a:t>月</a:t>
            </a:r>
            <a:r>
              <a:rPr lang="en-US" altLang="zh-CN" dirty="0" smtClean="0"/>
              <a:t>1</a:t>
            </a:r>
            <a:r>
              <a:rPr lang="zh-CN" altLang="en-US" dirty="0" smtClean="0"/>
              <a:t>日施行，包括了商业秘密的保护</a:t>
            </a:r>
            <a:endParaRPr lang="en-US" altLang="zh-CN" dirty="0" smtClean="0"/>
          </a:p>
          <a:p>
            <a:r>
              <a:rPr lang="zh-CN" altLang="en-US" dirty="0"/>
              <a:t>范围</a:t>
            </a:r>
            <a:r>
              <a:rPr lang="zh-CN" altLang="en-US" dirty="0" smtClean="0"/>
              <a:t>领域不断发展、扩大</a:t>
            </a:r>
            <a:endParaRPr lang="en-US" altLang="zh-CN" dirty="0" smtClean="0"/>
          </a:p>
          <a:p>
            <a:r>
              <a:rPr lang="zh-CN" altLang="en-US" dirty="0" smtClean="0"/>
              <a:t>（二）知产司法保护机制的建立发展</a:t>
            </a:r>
            <a:endParaRPr lang="en-US" altLang="zh-CN" dirty="0" smtClean="0"/>
          </a:p>
          <a:p>
            <a:r>
              <a:rPr lang="zh-CN" altLang="en-US" dirty="0"/>
              <a:t>两条</a:t>
            </a:r>
            <a:r>
              <a:rPr lang="zh-CN" altLang="en-US" dirty="0" smtClean="0"/>
              <a:t>线、双轨制</a:t>
            </a:r>
            <a:endParaRPr lang="en-US" altLang="zh-CN" dirty="0" smtClean="0"/>
          </a:p>
          <a:p>
            <a:r>
              <a:rPr lang="zh-CN" altLang="en-US" dirty="0" smtClean="0"/>
              <a:t>法院</a:t>
            </a:r>
            <a:r>
              <a:rPr lang="en-US" altLang="zh-CN" dirty="0" smtClean="0"/>
              <a:t>——</a:t>
            </a:r>
            <a:r>
              <a:rPr lang="zh-CN" altLang="en-US" dirty="0" smtClean="0"/>
              <a:t>民事侵权、合同纠纷、对发明专利的行政复审，裁判结果只能发回重新作出</a:t>
            </a:r>
            <a:endParaRPr lang="en-US" altLang="zh-CN" dirty="0" smtClean="0"/>
          </a:p>
          <a:p>
            <a:r>
              <a:rPr lang="zh-CN" altLang="en-US" dirty="0" smtClean="0"/>
              <a:t>专利局商标局等除发明专利复审终局，包括实用新型、外观设计和商标授权确权；调处行政处罚侵权纠纷。</a:t>
            </a:r>
            <a:endParaRPr lang="en-US" altLang="zh-CN" dirty="0" smtClean="0"/>
          </a:p>
          <a:p>
            <a:endParaRPr lang="zh-CN" altLang="en-US" dirty="0"/>
          </a:p>
        </p:txBody>
      </p:sp>
      <p:sp>
        <p:nvSpPr>
          <p:cNvPr id="4" name="日期占位符 3"/>
          <p:cNvSpPr>
            <a:spLocks noGrp="1"/>
          </p:cNvSpPr>
          <p:nvPr>
            <p:ph type="dt" sz="half" idx="10"/>
          </p:nvPr>
        </p:nvSpPr>
        <p:spPr/>
        <p:txBody>
          <a:bodyPr/>
          <a:lstStyle/>
          <a:p>
            <a:fld id="{93B2CDB9-2568-41E9-BCA1-5F11CD217131}"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3</a:t>
            </a:fld>
            <a:endParaRPr lang="zh-CN" altLang="en-US"/>
          </a:p>
        </p:txBody>
      </p:sp>
    </p:spTree>
    <p:extLst>
      <p:ext uri="{BB962C8B-B14F-4D97-AF65-F5344CB8AC3E}">
        <p14:creationId xmlns:p14="http://schemas.microsoft.com/office/powerpoint/2010/main" val="397679706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r>
              <a:rPr lang="en-US" altLang="zh-CN" sz="3600" dirty="0" smtClean="0">
                <a:cs typeface="Times New Roman"/>
              </a:rPr>
              <a:t>5</a:t>
            </a:r>
            <a:r>
              <a:rPr lang="zh-CN" altLang="en-US" sz="3600" dirty="0" smtClean="0">
                <a:cs typeface="Times New Roman"/>
              </a:rPr>
              <a:t>、</a:t>
            </a:r>
            <a:r>
              <a:rPr lang="en-US" altLang="zh-CN" sz="3600" dirty="0">
                <a:cs typeface="Times New Roman"/>
              </a:rPr>
              <a:t> </a:t>
            </a:r>
            <a:r>
              <a:rPr lang="en-US" altLang="zh-CN" sz="3600" dirty="0" smtClean="0">
                <a:cs typeface="Times New Roman"/>
              </a:rPr>
              <a:t>2014</a:t>
            </a:r>
            <a:r>
              <a:rPr lang="zh-CN" altLang="en-US" sz="3600" dirty="0" smtClean="0">
                <a:cs typeface="Times New Roman"/>
              </a:rPr>
              <a:t>年</a:t>
            </a:r>
            <a:r>
              <a:rPr lang="en-US" altLang="zh-CN" sz="3600" dirty="0">
                <a:cs typeface="Times New Roman"/>
              </a:rPr>
              <a:t> 11</a:t>
            </a:r>
            <a:r>
              <a:rPr lang="zh-CN" altLang="zh-CN" sz="3600" dirty="0">
                <a:cs typeface="Times New Roman"/>
              </a:rPr>
              <a:t>月</a:t>
            </a:r>
            <a:r>
              <a:rPr lang="en-US" altLang="zh-CN" sz="3600" dirty="0">
                <a:cs typeface="Times New Roman"/>
              </a:rPr>
              <a:t>3</a:t>
            </a:r>
            <a:r>
              <a:rPr lang="zh-CN" altLang="zh-CN" sz="3600" dirty="0">
                <a:cs typeface="Times New Roman"/>
              </a:rPr>
              <a:t>日，最高人民法院发布</a:t>
            </a:r>
            <a:r>
              <a:rPr lang="zh-CN" altLang="zh-CN" sz="3600" dirty="0" smtClean="0">
                <a:cs typeface="Times New Roman"/>
              </a:rPr>
              <a:t>《关于北京、上海、广州知识产权法院案件管辖的规定》</a:t>
            </a:r>
            <a:r>
              <a:rPr lang="zh-CN" altLang="zh-CN" sz="3600" dirty="0" smtClean="0"/>
              <a:t>（</a:t>
            </a:r>
            <a:r>
              <a:rPr lang="en-US" altLang="zh-CN" sz="3600" dirty="0" smtClean="0"/>
              <a:t>2014</a:t>
            </a:r>
            <a:r>
              <a:rPr lang="zh-CN" altLang="zh-CN" sz="3600" dirty="0" smtClean="0"/>
              <a:t>年</a:t>
            </a:r>
            <a:r>
              <a:rPr lang="en-US" altLang="zh-CN" sz="3600" dirty="0" smtClean="0"/>
              <a:t>10</a:t>
            </a:r>
            <a:r>
              <a:rPr lang="zh-CN" altLang="zh-CN" sz="3600" dirty="0" smtClean="0"/>
              <a:t>月</a:t>
            </a:r>
            <a:r>
              <a:rPr lang="en-US" altLang="zh-CN" sz="3600" dirty="0" smtClean="0"/>
              <a:t>27</a:t>
            </a:r>
            <a:r>
              <a:rPr lang="zh-CN" altLang="zh-CN" sz="3600" dirty="0" smtClean="0"/>
              <a:t>日最高人民法院审判委员会第</a:t>
            </a:r>
            <a:r>
              <a:rPr lang="en-US" altLang="zh-CN" sz="3600" dirty="0" smtClean="0"/>
              <a:t>1628</a:t>
            </a:r>
            <a:r>
              <a:rPr lang="zh-CN" altLang="zh-CN" sz="3600" dirty="0" smtClean="0"/>
              <a:t>次会议通过）</a:t>
            </a:r>
            <a:endParaRPr lang="en-US" altLang="zh-CN" sz="3600" dirty="0" smtClean="0"/>
          </a:p>
          <a:p>
            <a:endParaRPr lang="en-US" altLang="zh-CN" sz="3600" dirty="0" smtClean="0"/>
          </a:p>
        </p:txBody>
      </p:sp>
      <p:sp>
        <p:nvSpPr>
          <p:cNvPr id="4" name="日期占位符 3"/>
          <p:cNvSpPr>
            <a:spLocks noGrp="1"/>
          </p:cNvSpPr>
          <p:nvPr>
            <p:ph type="dt" sz="half" idx="10"/>
          </p:nvPr>
        </p:nvSpPr>
        <p:spPr/>
        <p:txBody>
          <a:bodyPr/>
          <a:lstStyle/>
          <a:p>
            <a:fld id="{8CF06589-DFA3-4B96-892D-75FAD9DB6C54}"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30</a:t>
            </a:fld>
            <a:endParaRPr lang="zh-CN" altLang="en-US"/>
          </a:p>
        </p:txBody>
      </p:sp>
    </p:spTree>
    <p:extLst>
      <p:ext uri="{BB962C8B-B14F-4D97-AF65-F5344CB8AC3E}">
        <p14:creationId xmlns:p14="http://schemas.microsoft.com/office/powerpoint/2010/main" val="260781227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457200" y="1556792"/>
            <a:ext cx="8229600" cy="4569371"/>
          </a:xfrm>
        </p:spPr>
        <p:txBody>
          <a:bodyPr>
            <a:normAutofit fontScale="25000" lnSpcReduction="20000"/>
          </a:bodyPr>
          <a:lstStyle/>
          <a:p>
            <a:pPr>
              <a:lnSpc>
                <a:spcPct val="170000"/>
              </a:lnSpc>
            </a:pPr>
            <a:r>
              <a:rPr lang="zh-CN" altLang="en-US" sz="8000" dirty="0" smtClean="0"/>
              <a:t>为进一步明确北京、上海、广州知识产权法院的案件管辖，根据</a:t>
            </a:r>
            <a:r>
              <a:rPr lang="en-US" altLang="zh-CN" sz="8000" dirty="0" smtClean="0"/>
              <a:t>《</a:t>
            </a:r>
            <a:r>
              <a:rPr lang="zh-CN" altLang="en-US" sz="8000" dirty="0" smtClean="0"/>
              <a:t>中华人民共和国民事诉讼法</a:t>
            </a:r>
            <a:r>
              <a:rPr lang="en-US" altLang="zh-CN" sz="8000" dirty="0" smtClean="0"/>
              <a:t>》《</a:t>
            </a:r>
            <a:r>
              <a:rPr lang="zh-CN" altLang="en-US" sz="8000" dirty="0" smtClean="0"/>
              <a:t>中华人民共和国行政诉讼法</a:t>
            </a:r>
            <a:r>
              <a:rPr lang="en-US" altLang="zh-CN" sz="8000" dirty="0" smtClean="0"/>
              <a:t>》《</a:t>
            </a:r>
            <a:r>
              <a:rPr lang="zh-CN" altLang="en-US" sz="8000" dirty="0" smtClean="0"/>
              <a:t>全国人民代表大会常务委员会关于在北京、上海、广州设立知识产权法院的决定</a:t>
            </a:r>
            <a:r>
              <a:rPr lang="en-US" altLang="zh-CN" sz="8000" dirty="0" smtClean="0"/>
              <a:t>》</a:t>
            </a:r>
            <a:r>
              <a:rPr lang="zh-CN" altLang="en-US" sz="8000" dirty="0" smtClean="0"/>
              <a:t>等规定，制定本规定。</a:t>
            </a:r>
            <a:br>
              <a:rPr lang="zh-CN" altLang="en-US" sz="8000" dirty="0" smtClean="0"/>
            </a:br>
            <a:r>
              <a:rPr lang="zh-CN" altLang="en-US" sz="8000" dirty="0" smtClean="0"/>
              <a:t>第一条 知识产权法院管辖所在市辖区内的下列第一审案件：</a:t>
            </a:r>
            <a:br>
              <a:rPr lang="zh-CN" altLang="en-US" sz="8000" dirty="0" smtClean="0"/>
            </a:br>
            <a:r>
              <a:rPr lang="zh-CN" altLang="en-US" sz="8000" dirty="0" smtClean="0"/>
              <a:t>（一）专利、植物新品种、集成电路布图设计、技术秘密、计算机软件民事和行政案件；</a:t>
            </a:r>
            <a:br>
              <a:rPr lang="zh-CN" altLang="en-US" sz="8000" dirty="0" smtClean="0"/>
            </a:br>
            <a:r>
              <a:rPr lang="zh-CN" altLang="en-US" sz="8000" dirty="0" smtClean="0"/>
              <a:t>（二）对国务院部门或者县级以上地方人民政府所作的涉及著作权、商标、不正当竞争等行政行为提起诉讼的行政案件；</a:t>
            </a:r>
            <a:br>
              <a:rPr lang="zh-CN" altLang="en-US" sz="8000" dirty="0" smtClean="0"/>
            </a:br>
            <a:r>
              <a:rPr lang="zh-CN" altLang="en-US" sz="8000" dirty="0" smtClean="0"/>
              <a:t>（三）涉及驰名商标认定的民事案件。</a:t>
            </a:r>
            <a:br>
              <a:rPr lang="zh-CN" altLang="en-US" sz="8000" dirty="0" smtClean="0"/>
            </a:br>
            <a:r>
              <a:rPr lang="en-US" altLang="zh-CN" sz="8000" dirty="0" smtClean="0"/>
              <a:t/>
            </a:r>
            <a:br>
              <a:rPr lang="en-US" altLang="zh-CN" sz="8000" dirty="0" smtClean="0"/>
            </a:br>
            <a:endParaRPr lang="en-US" altLang="zh-CN" sz="8000" dirty="0" smtClean="0">
              <a:cs typeface="Times New Roman"/>
            </a:endParaRPr>
          </a:p>
          <a:p>
            <a:endParaRPr lang="zh-CN" altLang="en-US" dirty="0"/>
          </a:p>
        </p:txBody>
      </p:sp>
      <p:sp>
        <p:nvSpPr>
          <p:cNvPr id="4" name="日期占位符 3"/>
          <p:cNvSpPr>
            <a:spLocks noGrp="1"/>
          </p:cNvSpPr>
          <p:nvPr>
            <p:ph type="dt" sz="half" idx="10"/>
          </p:nvPr>
        </p:nvSpPr>
        <p:spPr/>
        <p:txBody>
          <a:bodyPr/>
          <a:lstStyle/>
          <a:p>
            <a:fld id="{41FB7A13-5BAB-4286-BF24-60BBAADEE6C3}"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31</a:t>
            </a:fld>
            <a:endParaRPr lang="zh-CN" altLang="en-US"/>
          </a:p>
        </p:txBody>
      </p:sp>
    </p:spTree>
    <p:extLst>
      <p:ext uri="{BB962C8B-B14F-4D97-AF65-F5344CB8AC3E}">
        <p14:creationId xmlns:p14="http://schemas.microsoft.com/office/powerpoint/2010/main" val="260781227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70000" lnSpcReduction="20000"/>
          </a:bodyPr>
          <a:lstStyle/>
          <a:p>
            <a:pPr marL="0" indent="0">
              <a:buNone/>
            </a:pPr>
            <a:r>
              <a:rPr lang="en-US" altLang="zh-CN" dirty="0"/>
              <a:t/>
            </a:r>
            <a:br>
              <a:rPr lang="en-US" altLang="zh-CN" dirty="0"/>
            </a:br>
            <a:r>
              <a:rPr lang="en-US" altLang="zh-CN" dirty="0"/>
              <a:t/>
            </a:r>
            <a:br>
              <a:rPr lang="en-US" altLang="zh-CN" dirty="0"/>
            </a:br>
            <a:r>
              <a:rPr lang="en-US" altLang="zh-CN" dirty="0"/>
              <a:t/>
            </a:r>
            <a:br>
              <a:rPr lang="en-US" altLang="zh-CN" dirty="0"/>
            </a:br>
            <a:r>
              <a:rPr lang="zh-CN" altLang="zh-CN" dirty="0"/>
              <a:t>第二条 广州知识产权法院对广东省内本规定第一条第（一）项和第（三）项规定的案件实行跨区域管辖。</a:t>
            </a:r>
            <a:r>
              <a:rPr lang="en-US" altLang="zh-CN" dirty="0"/>
              <a:t/>
            </a:r>
            <a:br>
              <a:rPr lang="en-US" altLang="zh-CN" dirty="0"/>
            </a:br>
            <a:r>
              <a:rPr lang="en-US" altLang="zh-CN" dirty="0"/>
              <a:t/>
            </a:r>
            <a:br>
              <a:rPr lang="en-US" altLang="zh-CN" dirty="0"/>
            </a:br>
            <a:r>
              <a:rPr lang="zh-CN" altLang="zh-CN" dirty="0"/>
              <a:t>第三条 北京市、上海市各中级人民法院和广州市中级人民法院不再受理知识产权民事和行政案件。</a:t>
            </a:r>
            <a:r>
              <a:rPr lang="en-US" altLang="zh-CN" dirty="0"/>
              <a:t/>
            </a:r>
            <a:br>
              <a:rPr lang="en-US" altLang="zh-CN" dirty="0"/>
            </a:br>
            <a:r>
              <a:rPr lang="en-US" altLang="zh-CN" dirty="0"/>
              <a:t/>
            </a:r>
            <a:br>
              <a:rPr lang="en-US" altLang="zh-CN" dirty="0"/>
            </a:br>
            <a:r>
              <a:rPr lang="zh-CN" altLang="zh-CN" dirty="0"/>
              <a:t>广东省其他中级人民法院不再受理本规定第一条第（一）项和第（三）项规定的案件。</a:t>
            </a:r>
            <a:r>
              <a:rPr lang="en-US" altLang="zh-CN" dirty="0"/>
              <a:t/>
            </a:r>
            <a:br>
              <a:rPr lang="en-US" altLang="zh-CN" dirty="0"/>
            </a:br>
            <a:r>
              <a:rPr lang="en-US" altLang="zh-CN" dirty="0"/>
              <a:t/>
            </a:r>
            <a:br>
              <a:rPr lang="en-US" altLang="zh-CN" dirty="0"/>
            </a:br>
            <a:r>
              <a:rPr lang="zh-CN" altLang="zh-CN" dirty="0"/>
              <a:t>北京市、上海市、广东省各基层人民法院不再受理本规定第一条第（一）项和第（三）项规定的案件。</a:t>
            </a:r>
            <a:r>
              <a:rPr lang="en-US" altLang="zh-CN" dirty="0"/>
              <a:t/>
            </a:r>
            <a:br>
              <a:rPr lang="en-US" altLang="zh-CN" dirty="0"/>
            </a:br>
            <a:r>
              <a:rPr lang="en-US" altLang="zh-CN" dirty="0"/>
              <a:t/>
            </a:r>
            <a:br>
              <a:rPr lang="en-US" altLang="zh-CN" dirty="0"/>
            </a:br>
            <a:endParaRPr lang="en-US" altLang="zh-CN" dirty="0" smtClean="0"/>
          </a:p>
        </p:txBody>
      </p:sp>
      <p:sp>
        <p:nvSpPr>
          <p:cNvPr id="4" name="日期占位符 3"/>
          <p:cNvSpPr>
            <a:spLocks noGrp="1"/>
          </p:cNvSpPr>
          <p:nvPr>
            <p:ph type="dt" sz="half" idx="10"/>
          </p:nvPr>
        </p:nvSpPr>
        <p:spPr/>
        <p:txBody>
          <a:bodyPr/>
          <a:lstStyle/>
          <a:p>
            <a:fld id="{7AF577DA-DBE6-4839-A6B4-64FD3A9065C2}"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32</a:t>
            </a:fld>
            <a:endParaRPr lang="zh-CN" altLang="en-US"/>
          </a:p>
        </p:txBody>
      </p:sp>
    </p:spTree>
    <p:extLst>
      <p:ext uri="{BB962C8B-B14F-4D97-AF65-F5344CB8AC3E}">
        <p14:creationId xmlns:p14="http://schemas.microsoft.com/office/powerpoint/2010/main" val="341644777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70000" lnSpcReduction="20000"/>
          </a:bodyPr>
          <a:lstStyle/>
          <a:p>
            <a:r>
              <a:rPr lang="zh-CN" altLang="zh-CN" dirty="0" smtClean="0"/>
              <a:t>第四</a:t>
            </a:r>
            <a:r>
              <a:rPr lang="zh-CN" altLang="zh-CN" dirty="0"/>
              <a:t>条 案件标的既包含本规定第一条第（一）项和第（三）项规定的内容，又包含其他内容的，按本规定第一条和第二条的规定确定管辖。</a:t>
            </a:r>
            <a:r>
              <a:rPr lang="en-US" altLang="zh-CN" dirty="0"/>
              <a:t/>
            </a:r>
            <a:br>
              <a:rPr lang="en-US" altLang="zh-CN" dirty="0"/>
            </a:br>
            <a:r>
              <a:rPr lang="en-US" altLang="zh-CN" dirty="0"/>
              <a:t/>
            </a:r>
            <a:br>
              <a:rPr lang="en-US" altLang="zh-CN" dirty="0"/>
            </a:br>
            <a:r>
              <a:rPr lang="zh-CN" altLang="zh-CN" dirty="0"/>
              <a:t>第五条 下列第一审行政案件由北京知识产权法院管辖：</a:t>
            </a:r>
            <a:r>
              <a:rPr lang="en-US" altLang="zh-CN" dirty="0"/>
              <a:t/>
            </a:r>
            <a:br>
              <a:rPr lang="en-US" altLang="zh-CN" dirty="0"/>
            </a:br>
            <a:r>
              <a:rPr lang="en-US" altLang="zh-CN" dirty="0"/>
              <a:t/>
            </a:r>
            <a:br>
              <a:rPr lang="en-US" altLang="zh-CN" dirty="0"/>
            </a:br>
            <a:r>
              <a:rPr lang="zh-CN" altLang="zh-CN" dirty="0"/>
              <a:t>（一）不服国务院部门作出的有关专利、商标、植物新品种、集成电路布图设计等知识产权的授权确权裁定或者决定的；</a:t>
            </a:r>
            <a:r>
              <a:rPr lang="en-US" altLang="zh-CN" dirty="0"/>
              <a:t/>
            </a:r>
            <a:br>
              <a:rPr lang="en-US" altLang="zh-CN" dirty="0"/>
            </a:br>
            <a:r>
              <a:rPr lang="en-US" altLang="zh-CN" dirty="0"/>
              <a:t/>
            </a:r>
            <a:br>
              <a:rPr lang="en-US" altLang="zh-CN" dirty="0"/>
            </a:br>
            <a:r>
              <a:rPr lang="zh-CN" altLang="zh-CN" dirty="0"/>
              <a:t>（二）不服国务院部门作出的有关专利、植物新品种、集成电路布图设计的强制许可决定以及强制许可使用费或者报酬的裁决的；</a:t>
            </a:r>
            <a:r>
              <a:rPr lang="en-US" altLang="zh-CN" dirty="0"/>
              <a:t/>
            </a:r>
            <a:br>
              <a:rPr lang="en-US" altLang="zh-CN" dirty="0"/>
            </a:br>
            <a:r>
              <a:rPr lang="en-US" altLang="zh-CN" dirty="0"/>
              <a:t/>
            </a:r>
            <a:br>
              <a:rPr lang="en-US" altLang="zh-CN" dirty="0"/>
            </a:br>
            <a:r>
              <a:rPr lang="zh-CN" altLang="zh-CN" dirty="0"/>
              <a:t>（三）不服国务院部门作出的涉及知识产权授权确权的其他行政行为的。</a:t>
            </a:r>
            <a:r>
              <a:rPr lang="en-US" altLang="zh-CN" dirty="0"/>
              <a:t/>
            </a:r>
            <a:br>
              <a:rPr lang="en-US" altLang="zh-CN" dirty="0"/>
            </a:br>
            <a:endParaRPr lang="en-US" altLang="zh-CN" dirty="0" smtClean="0"/>
          </a:p>
        </p:txBody>
      </p:sp>
      <p:sp>
        <p:nvSpPr>
          <p:cNvPr id="4" name="日期占位符 3"/>
          <p:cNvSpPr>
            <a:spLocks noGrp="1"/>
          </p:cNvSpPr>
          <p:nvPr>
            <p:ph type="dt" sz="half" idx="10"/>
          </p:nvPr>
        </p:nvSpPr>
        <p:spPr/>
        <p:txBody>
          <a:bodyPr/>
          <a:lstStyle/>
          <a:p>
            <a:fld id="{126734FA-CB5A-479E-8D74-2E563B2F4604}"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33</a:t>
            </a:fld>
            <a:endParaRPr lang="zh-CN" altLang="en-US"/>
          </a:p>
        </p:txBody>
      </p:sp>
    </p:spTree>
    <p:extLst>
      <p:ext uri="{BB962C8B-B14F-4D97-AF65-F5344CB8AC3E}">
        <p14:creationId xmlns:p14="http://schemas.microsoft.com/office/powerpoint/2010/main" val="341644777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92500" lnSpcReduction="10000"/>
          </a:bodyPr>
          <a:lstStyle/>
          <a:p>
            <a:r>
              <a:rPr lang="en-US" altLang="zh-CN" dirty="0"/>
              <a:t/>
            </a:r>
            <a:br>
              <a:rPr lang="en-US" altLang="zh-CN" dirty="0"/>
            </a:br>
            <a:r>
              <a:rPr lang="zh-CN" altLang="zh-CN" dirty="0"/>
              <a:t>第六条 当事人对知识产权法院所在市的基层人民法院作出的第一审著作权、商标、技术合同、不正当竞争等知识产权民事和行政判决、裁定提起的上诉案件，由知识产权法院审理。</a:t>
            </a:r>
            <a:r>
              <a:rPr lang="en-US" altLang="zh-CN" dirty="0"/>
              <a:t/>
            </a:r>
            <a:br>
              <a:rPr lang="en-US" altLang="zh-CN" dirty="0"/>
            </a:br>
            <a:r>
              <a:rPr lang="en-US" altLang="zh-CN" dirty="0"/>
              <a:t/>
            </a:r>
            <a:br>
              <a:rPr lang="en-US" altLang="zh-CN" dirty="0"/>
            </a:br>
            <a:r>
              <a:rPr lang="zh-CN" altLang="zh-CN" dirty="0"/>
              <a:t>第七条 当事人对知识产权法院作出的第一审判决、裁定提起的上诉案件和依法申请上一级法院复议的案件，由知识产权法院所在地的高级人民法院知识产权审判庭审理。</a:t>
            </a:r>
            <a:r>
              <a:rPr lang="en-US" altLang="zh-CN" dirty="0"/>
              <a:t/>
            </a:r>
            <a:br>
              <a:rPr lang="en-US" altLang="zh-CN" dirty="0"/>
            </a:br>
            <a:endParaRPr lang="en-US" altLang="zh-CN" dirty="0" smtClean="0"/>
          </a:p>
        </p:txBody>
      </p:sp>
      <p:sp>
        <p:nvSpPr>
          <p:cNvPr id="4" name="日期占位符 3"/>
          <p:cNvSpPr>
            <a:spLocks noGrp="1"/>
          </p:cNvSpPr>
          <p:nvPr>
            <p:ph type="dt" sz="half" idx="10"/>
          </p:nvPr>
        </p:nvSpPr>
        <p:spPr/>
        <p:txBody>
          <a:bodyPr/>
          <a:lstStyle/>
          <a:p>
            <a:fld id="{89AF0D31-D26A-494C-AC9C-27C18518FB44}"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34</a:t>
            </a:fld>
            <a:endParaRPr lang="zh-CN" altLang="en-US"/>
          </a:p>
        </p:txBody>
      </p:sp>
    </p:spTree>
    <p:extLst>
      <p:ext uri="{BB962C8B-B14F-4D97-AF65-F5344CB8AC3E}">
        <p14:creationId xmlns:p14="http://schemas.microsoft.com/office/powerpoint/2010/main" val="341644777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92500" lnSpcReduction="10000"/>
          </a:bodyPr>
          <a:lstStyle/>
          <a:p>
            <a:r>
              <a:rPr lang="en-US" altLang="zh-CN" dirty="0"/>
              <a:t/>
            </a:r>
            <a:br>
              <a:rPr lang="en-US" altLang="zh-CN" dirty="0"/>
            </a:br>
            <a:r>
              <a:rPr lang="zh-CN" altLang="zh-CN" dirty="0"/>
              <a:t>第八条 知识产权法院所在省（直辖市）的基层人民法院在知识产权法院成立前已经受理但尚未审结的本规定第一条第（一）项和第（三）项规定的案件，由该基层人民法院继续审理。</a:t>
            </a:r>
            <a:r>
              <a:rPr lang="en-US" altLang="zh-CN" dirty="0"/>
              <a:t/>
            </a:r>
            <a:br>
              <a:rPr lang="en-US" altLang="zh-CN" dirty="0"/>
            </a:br>
            <a:r>
              <a:rPr lang="en-US" altLang="zh-CN" dirty="0"/>
              <a:t/>
            </a:r>
            <a:br>
              <a:rPr lang="en-US" altLang="zh-CN" dirty="0"/>
            </a:br>
            <a:r>
              <a:rPr lang="zh-CN" altLang="zh-CN" dirty="0"/>
              <a:t>除广州市中级人民法院以外，广东省其他中级人民法院在广州知识产权法院成立前已经受理但尚未审结的本规定第一条第（一）项和第（三）项规定的案件，由该中级人民法院继续审理。</a:t>
            </a:r>
          </a:p>
        </p:txBody>
      </p:sp>
      <p:sp>
        <p:nvSpPr>
          <p:cNvPr id="4" name="日期占位符 3"/>
          <p:cNvSpPr>
            <a:spLocks noGrp="1"/>
          </p:cNvSpPr>
          <p:nvPr>
            <p:ph type="dt" sz="half" idx="10"/>
          </p:nvPr>
        </p:nvSpPr>
        <p:spPr/>
        <p:txBody>
          <a:bodyPr/>
          <a:lstStyle/>
          <a:p>
            <a:fld id="{905CEEC3-1271-415C-B5E7-DFEE7B436997}"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35</a:t>
            </a:fld>
            <a:endParaRPr lang="zh-CN" altLang="en-US"/>
          </a:p>
        </p:txBody>
      </p:sp>
    </p:spTree>
    <p:extLst>
      <p:ext uri="{BB962C8B-B14F-4D97-AF65-F5344CB8AC3E}">
        <p14:creationId xmlns:p14="http://schemas.microsoft.com/office/powerpoint/2010/main" val="341644777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r>
              <a:rPr lang="zh-CN" altLang="en-US" b="1" dirty="0" smtClean="0"/>
              <a:t>六、最高人民法院关于知识产权法院技术调查官参与诉讼活动若干问题的暂行规定  </a:t>
            </a:r>
          </a:p>
          <a:p>
            <a:r>
              <a:rPr lang="zh-CN" altLang="en-US" sz="2800" dirty="0" smtClean="0"/>
              <a:t>为依法规范知识产权法院技术调查官参与诉讼活动，根据</a:t>
            </a:r>
            <a:r>
              <a:rPr lang="en-US" altLang="zh-CN" sz="2800" dirty="0" smtClean="0"/>
              <a:t>《</a:t>
            </a:r>
            <a:r>
              <a:rPr lang="zh-CN" altLang="en-US" sz="2800" dirty="0" smtClean="0"/>
              <a:t>中华人民共和国民事诉讼法</a:t>
            </a:r>
            <a:r>
              <a:rPr lang="en-US" altLang="zh-CN" sz="2800" dirty="0" smtClean="0"/>
              <a:t>》《</a:t>
            </a:r>
            <a:r>
              <a:rPr lang="zh-CN" altLang="en-US" sz="2800" dirty="0" smtClean="0"/>
              <a:t>中华人民共和国行政诉讼法</a:t>
            </a:r>
            <a:r>
              <a:rPr lang="en-US" altLang="zh-CN" sz="2800" dirty="0" smtClean="0"/>
              <a:t>》《</a:t>
            </a:r>
            <a:r>
              <a:rPr lang="zh-CN" altLang="en-US" sz="2800" dirty="0" smtClean="0"/>
              <a:t>全国人民代表大会常务委员会关于在北京、上海、广州设立知识产权法院的决定</a:t>
            </a:r>
            <a:r>
              <a:rPr lang="en-US" altLang="zh-CN" sz="2800" dirty="0" smtClean="0"/>
              <a:t>》</a:t>
            </a:r>
            <a:r>
              <a:rPr lang="zh-CN" altLang="en-US" sz="2800" dirty="0" smtClean="0"/>
              <a:t>以及</a:t>
            </a:r>
            <a:r>
              <a:rPr lang="en-US" altLang="zh-CN" sz="2800" dirty="0" smtClean="0"/>
              <a:t>《</a:t>
            </a:r>
            <a:r>
              <a:rPr lang="zh-CN" altLang="en-US" sz="2800" dirty="0" smtClean="0"/>
              <a:t>关于司法体制改革试点若干问题的框架意见</a:t>
            </a:r>
            <a:r>
              <a:rPr lang="en-US" altLang="zh-CN" sz="2800" dirty="0" smtClean="0"/>
              <a:t>》</a:t>
            </a:r>
            <a:r>
              <a:rPr lang="zh-CN" altLang="en-US" sz="2800" dirty="0" smtClean="0"/>
              <a:t>，结合审判实际，制定本规定</a:t>
            </a:r>
            <a:r>
              <a:rPr lang="zh-CN" altLang="en-US" dirty="0" smtClean="0"/>
              <a:t>。</a:t>
            </a:r>
          </a:p>
          <a:p>
            <a:endParaRPr lang="en-US" altLang="zh-CN" dirty="0" smtClean="0"/>
          </a:p>
        </p:txBody>
      </p:sp>
      <p:sp>
        <p:nvSpPr>
          <p:cNvPr id="4" name="日期占位符 3"/>
          <p:cNvSpPr>
            <a:spLocks noGrp="1"/>
          </p:cNvSpPr>
          <p:nvPr>
            <p:ph type="dt" sz="half" idx="10"/>
          </p:nvPr>
        </p:nvSpPr>
        <p:spPr/>
        <p:txBody>
          <a:bodyPr/>
          <a:lstStyle/>
          <a:p>
            <a:fld id="{20A61771-2BCF-4151-A19A-329D6D62B32F}"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36</a:t>
            </a:fld>
            <a:endParaRPr lang="zh-CN" altLang="en-US"/>
          </a:p>
        </p:txBody>
      </p:sp>
    </p:spTree>
    <p:extLst>
      <p:ext uri="{BB962C8B-B14F-4D97-AF65-F5344CB8AC3E}">
        <p14:creationId xmlns:p14="http://schemas.microsoft.com/office/powerpoint/2010/main" val="35179030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r>
              <a:rPr lang="zh-CN" altLang="en-US" smtClean="0"/>
              <a:t>一</a:t>
            </a:r>
            <a:r>
              <a:rPr lang="zh-CN" altLang="en-US" dirty="0" smtClean="0"/>
              <a:t>、知识产权法院配备技术调查官，技术调查官属于司法辅助人员。</a:t>
            </a:r>
          </a:p>
          <a:p>
            <a:r>
              <a:rPr lang="zh-CN" altLang="en-US" dirty="0" smtClean="0"/>
              <a:t>知识产权法院设置技术调查室，负责技术调查官的日常管理。</a:t>
            </a:r>
          </a:p>
          <a:p>
            <a:r>
              <a:rPr lang="zh-CN" altLang="en-US" dirty="0" smtClean="0"/>
              <a:t>二、知识产权法院审理有关专利、植物新品种、集成电路布图设计、技术秘密、计算机软件等专业技术性较强的民事和行政案件时，可以指派技术调查官参与诉讼活动。</a:t>
            </a:r>
          </a:p>
          <a:p>
            <a:endParaRPr lang="en-US" altLang="zh-CN" dirty="0" smtClean="0"/>
          </a:p>
        </p:txBody>
      </p:sp>
      <p:sp>
        <p:nvSpPr>
          <p:cNvPr id="4" name="日期占位符 3"/>
          <p:cNvSpPr>
            <a:spLocks noGrp="1"/>
          </p:cNvSpPr>
          <p:nvPr>
            <p:ph type="dt" sz="half" idx="10"/>
          </p:nvPr>
        </p:nvSpPr>
        <p:spPr/>
        <p:txBody>
          <a:bodyPr/>
          <a:lstStyle/>
          <a:p>
            <a:fld id="{2495E23D-CD78-4A9B-9AD1-09A12264EDA5}"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37</a:t>
            </a:fld>
            <a:endParaRPr lang="zh-CN" altLang="en-US"/>
          </a:p>
        </p:txBody>
      </p:sp>
    </p:spTree>
    <p:extLst>
      <p:ext uri="{BB962C8B-B14F-4D97-AF65-F5344CB8AC3E}">
        <p14:creationId xmlns:p14="http://schemas.microsoft.com/office/powerpoint/2010/main" val="35179030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r>
              <a:rPr lang="zh-CN" altLang="en-US" dirty="0" smtClean="0"/>
              <a:t>三、法官根据案件审理需要，可以书面通知技术调查室指派技术调查官参与诉讼活动。</a:t>
            </a:r>
          </a:p>
          <a:p>
            <a:r>
              <a:rPr lang="zh-CN" altLang="en-US" dirty="0" smtClean="0"/>
              <a:t>技术调查官参与诉讼活动的，应当在裁判文书首部的案件来源部分列明其身份和姓名。</a:t>
            </a:r>
          </a:p>
          <a:p>
            <a:r>
              <a:rPr lang="zh-CN" altLang="en-US" dirty="0" smtClean="0"/>
              <a:t>四、知识产权法院确定技术调查官参与诉讼活动后，应当在三日内告知当事人。</a:t>
            </a:r>
          </a:p>
          <a:p>
            <a:endParaRPr lang="en-US" altLang="zh-CN" dirty="0" smtClean="0"/>
          </a:p>
        </p:txBody>
      </p:sp>
      <p:sp>
        <p:nvSpPr>
          <p:cNvPr id="4" name="日期占位符 3"/>
          <p:cNvSpPr>
            <a:spLocks noGrp="1"/>
          </p:cNvSpPr>
          <p:nvPr>
            <p:ph type="dt" sz="half" idx="10"/>
          </p:nvPr>
        </p:nvSpPr>
        <p:spPr/>
        <p:txBody>
          <a:bodyPr/>
          <a:lstStyle/>
          <a:p>
            <a:fld id="{38A933CD-56B3-42A8-BDFF-DB26BFB95D0C}"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38</a:t>
            </a:fld>
            <a:endParaRPr lang="zh-CN" altLang="en-US"/>
          </a:p>
        </p:txBody>
      </p:sp>
    </p:spTree>
    <p:extLst>
      <p:ext uri="{BB962C8B-B14F-4D97-AF65-F5344CB8AC3E}">
        <p14:creationId xmlns:p14="http://schemas.microsoft.com/office/powerpoint/2010/main" val="35179030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lnSpcReduction="10000"/>
          </a:bodyPr>
          <a:lstStyle/>
          <a:p>
            <a:r>
              <a:rPr lang="zh-CN" altLang="en-US" smtClean="0"/>
              <a:t>五</a:t>
            </a:r>
            <a:r>
              <a:rPr lang="zh-CN" altLang="en-US" dirty="0" smtClean="0"/>
              <a:t>、当事人有权申请技术调查官回避。技术调查官的回避，参照适用民事诉讼法、行政诉讼法等有关审判人员回避的规定。</a:t>
            </a:r>
          </a:p>
          <a:p>
            <a:r>
              <a:rPr lang="zh-CN" altLang="en-US" dirty="0" smtClean="0"/>
              <a:t>六、技术调查官根据法官的要求，就案件有关技术问题履行下列职责：</a:t>
            </a:r>
          </a:p>
          <a:p>
            <a:r>
              <a:rPr lang="zh-CN" altLang="en-US" dirty="0" smtClean="0"/>
              <a:t>（一）通过查阅诉讼文书和证据材料，明确技术事实的争议焦点；</a:t>
            </a:r>
          </a:p>
          <a:p>
            <a:r>
              <a:rPr lang="zh-CN" altLang="en-US" dirty="0" smtClean="0"/>
              <a:t>（二） 对技术事实的调查范围、顺序、方法提出建议；</a:t>
            </a:r>
          </a:p>
        </p:txBody>
      </p:sp>
      <p:sp>
        <p:nvSpPr>
          <p:cNvPr id="4" name="日期占位符 3"/>
          <p:cNvSpPr>
            <a:spLocks noGrp="1"/>
          </p:cNvSpPr>
          <p:nvPr>
            <p:ph type="dt" sz="half" idx="10"/>
          </p:nvPr>
        </p:nvSpPr>
        <p:spPr/>
        <p:txBody>
          <a:bodyPr/>
          <a:lstStyle/>
          <a:p>
            <a:fld id="{2137B609-B372-46E4-B721-B4E875E7D521}"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39</a:t>
            </a:fld>
            <a:endParaRPr lang="zh-CN" altLang="en-US"/>
          </a:p>
        </p:txBody>
      </p:sp>
    </p:spTree>
    <p:extLst>
      <p:ext uri="{BB962C8B-B14F-4D97-AF65-F5344CB8AC3E}">
        <p14:creationId xmlns:p14="http://schemas.microsoft.com/office/powerpoint/2010/main" val="3517903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p:txBody>
          <a:bodyPr/>
          <a:lstStyle/>
          <a:p>
            <a:pPr marL="0" indent="0">
              <a:buNone/>
            </a:pPr>
            <a:endParaRPr lang="en-US" altLang="zh-CN" dirty="0" smtClean="0"/>
          </a:p>
          <a:p>
            <a:pPr marL="0" indent="0">
              <a:buNone/>
            </a:pPr>
            <a:r>
              <a:rPr lang="zh-CN" altLang="en-US" dirty="0" smtClean="0"/>
              <a:t>各地省会和最高法院指定的中级法院审理知识产权案件特别是专利侵权民事案件；</a:t>
            </a:r>
            <a:endParaRPr lang="en-US" altLang="zh-CN" dirty="0" smtClean="0"/>
          </a:p>
          <a:p>
            <a:pPr marL="0" indent="0">
              <a:buNone/>
            </a:pPr>
            <a:r>
              <a:rPr lang="zh-CN" altLang="en-US" dirty="0" smtClean="0"/>
              <a:t>各省中高级法院设立的经济庭和民庭分别审理工业产权和著作权侵权纠纷案件；</a:t>
            </a:r>
            <a:endParaRPr lang="en-US" altLang="zh-CN" dirty="0" smtClean="0"/>
          </a:p>
          <a:p>
            <a:pPr marL="0" indent="0">
              <a:buNone/>
            </a:pPr>
            <a:r>
              <a:rPr lang="zh-CN" altLang="en-US" dirty="0" smtClean="0"/>
              <a:t>北京高、中院审理行政复审纠纷案件。</a:t>
            </a:r>
            <a:endParaRPr lang="zh-CN" altLang="en-US" dirty="0"/>
          </a:p>
        </p:txBody>
      </p:sp>
      <p:sp>
        <p:nvSpPr>
          <p:cNvPr id="4" name="日期占位符 3"/>
          <p:cNvSpPr>
            <a:spLocks noGrp="1"/>
          </p:cNvSpPr>
          <p:nvPr>
            <p:ph type="dt" sz="half" idx="10"/>
          </p:nvPr>
        </p:nvSpPr>
        <p:spPr/>
        <p:txBody>
          <a:bodyPr/>
          <a:lstStyle/>
          <a:p>
            <a:fld id="{D2617CBE-04B1-47B0-B07D-1056201906B6}"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4</a:t>
            </a:fld>
            <a:endParaRPr lang="zh-CN" altLang="en-US"/>
          </a:p>
        </p:txBody>
      </p:sp>
    </p:spTree>
    <p:extLst>
      <p:ext uri="{BB962C8B-B14F-4D97-AF65-F5344CB8AC3E}">
        <p14:creationId xmlns:p14="http://schemas.microsoft.com/office/powerpoint/2010/main" val="86376052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77500" lnSpcReduction="20000"/>
          </a:bodyPr>
          <a:lstStyle/>
          <a:p>
            <a:r>
              <a:rPr lang="zh-CN" altLang="en-US" dirty="0" smtClean="0"/>
              <a:t>（三）参与调查取证、勘验、保全，并对其方法、步骤等提出建议；</a:t>
            </a:r>
          </a:p>
          <a:p>
            <a:r>
              <a:rPr lang="zh-CN" altLang="en-US" dirty="0" smtClean="0"/>
              <a:t>（四） 参与询问、听证、庭审活动；</a:t>
            </a:r>
          </a:p>
          <a:p>
            <a:r>
              <a:rPr lang="zh-CN" altLang="en-US" dirty="0" smtClean="0"/>
              <a:t>（五）提出技术审查意见，列席合议庭评议； </a:t>
            </a:r>
          </a:p>
          <a:p>
            <a:r>
              <a:rPr lang="zh-CN" altLang="en-US" dirty="0" smtClean="0"/>
              <a:t>（六）必要时，协助法官组织鉴定人、相关技术领域的专业人员提出鉴定意见、咨询意见；</a:t>
            </a:r>
          </a:p>
          <a:p>
            <a:r>
              <a:rPr lang="zh-CN" altLang="en-US" dirty="0" smtClean="0"/>
              <a:t>（七）完成法官指派的其他相关工作。</a:t>
            </a:r>
          </a:p>
          <a:p>
            <a:r>
              <a:rPr lang="zh-CN" altLang="en-US" dirty="0" smtClean="0"/>
              <a:t>七、技术调查官参与询问、听证、庭审活动时，经法官许可，可以就案件有关技术问题向当事人、诉讼代理人、证人、鉴定人、勘验人、有专门知识的人发问。</a:t>
            </a:r>
          </a:p>
          <a:p>
            <a:r>
              <a:rPr lang="zh-CN" altLang="en-US" dirty="0" smtClean="0"/>
              <a:t>技术调查官的座位设在法官助理的左侧，书记员的座位设在法官助理的右侧。</a:t>
            </a:r>
          </a:p>
        </p:txBody>
      </p:sp>
      <p:sp>
        <p:nvSpPr>
          <p:cNvPr id="4" name="日期占位符 3"/>
          <p:cNvSpPr>
            <a:spLocks noGrp="1"/>
          </p:cNvSpPr>
          <p:nvPr>
            <p:ph type="dt" sz="half" idx="10"/>
          </p:nvPr>
        </p:nvSpPr>
        <p:spPr/>
        <p:txBody>
          <a:bodyPr/>
          <a:lstStyle/>
          <a:p>
            <a:fld id="{599CD473-9200-4854-977B-638D49EFEED2}"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40</a:t>
            </a:fld>
            <a:endParaRPr lang="zh-CN" altLang="en-US"/>
          </a:p>
        </p:txBody>
      </p:sp>
    </p:spTree>
    <p:extLst>
      <p:ext uri="{BB962C8B-B14F-4D97-AF65-F5344CB8AC3E}">
        <p14:creationId xmlns:p14="http://schemas.microsoft.com/office/powerpoint/2010/main" val="35179030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92500" lnSpcReduction="20000"/>
          </a:bodyPr>
          <a:lstStyle/>
          <a:p>
            <a:pPr marL="0" indent="0">
              <a:buNone/>
            </a:pPr>
            <a:endParaRPr lang="en-US" altLang="zh-CN" dirty="0"/>
          </a:p>
          <a:p>
            <a:r>
              <a:rPr lang="zh-CN" altLang="en-US" dirty="0" smtClean="0"/>
              <a:t>八、技术调查官列席案件评议时，应当针对案件有关技术问题提出意见，接受法官对技术问题的询问。</a:t>
            </a:r>
          </a:p>
          <a:p>
            <a:r>
              <a:rPr lang="zh-CN" altLang="en-US" dirty="0" smtClean="0"/>
              <a:t>技术调查官对案件裁判结果不具有表决权。</a:t>
            </a:r>
          </a:p>
          <a:p>
            <a:r>
              <a:rPr lang="zh-CN" altLang="en-US" dirty="0" smtClean="0"/>
              <a:t>技术调查官提出的意见应当记入评议笔录，并由其签名。</a:t>
            </a:r>
          </a:p>
          <a:p>
            <a:r>
              <a:rPr lang="zh-CN" altLang="en-US" dirty="0" smtClean="0"/>
              <a:t>九、技术调查官提出的技术审查意见可以作为法官认定技术事实的参考。</a:t>
            </a:r>
          </a:p>
          <a:p>
            <a:r>
              <a:rPr lang="zh-CN" altLang="en-US" dirty="0" smtClean="0"/>
              <a:t>十、其他人民法院审理本规定第二条所列的案件时，可以参照适用本规定。 </a:t>
            </a:r>
          </a:p>
          <a:p>
            <a:endParaRPr lang="zh-CN" altLang="en-US" dirty="0"/>
          </a:p>
        </p:txBody>
      </p:sp>
      <p:sp>
        <p:nvSpPr>
          <p:cNvPr id="4" name="日期占位符 3"/>
          <p:cNvSpPr>
            <a:spLocks noGrp="1"/>
          </p:cNvSpPr>
          <p:nvPr>
            <p:ph type="dt" sz="half" idx="10"/>
          </p:nvPr>
        </p:nvSpPr>
        <p:spPr/>
        <p:txBody>
          <a:bodyPr/>
          <a:lstStyle/>
          <a:p>
            <a:fld id="{AE75DD5D-39EF-455D-A1B2-49410ACAD283}"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41</a:t>
            </a:fld>
            <a:endParaRPr lang="zh-CN" altLang="en-US"/>
          </a:p>
        </p:txBody>
      </p:sp>
    </p:spTree>
    <p:extLst>
      <p:ext uri="{BB962C8B-B14F-4D97-AF65-F5344CB8AC3E}">
        <p14:creationId xmlns:p14="http://schemas.microsoft.com/office/powerpoint/2010/main" val="35179030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（二）北、上、广知产法院的设立与初始运作</a:t>
            </a:r>
            <a:endParaRPr lang="en-US" altLang="zh-CN" dirty="0" smtClean="0"/>
          </a:p>
          <a:p>
            <a:r>
              <a:rPr lang="en-US" altLang="zh-CN" dirty="0" smtClean="0"/>
              <a:t>1</a:t>
            </a:r>
            <a:r>
              <a:rPr lang="zh-CN" altLang="en-US" dirty="0" smtClean="0"/>
              <a:t>、</a:t>
            </a:r>
            <a:r>
              <a:rPr lang="zh-CN" altLang="zh-CN" dirty="0" smtClean="0"/>
              <a:t>北京知产法院</a:t>
            </a:r>
            <a:r>
              <a:rPr lang="zh-CN" altLang="zh-CN" dirty="0"/>
              <a:t>作为全国首家</a:t>
            </a:r>
            <a:r>
              <a:rPr lang="en-US" altLang="zh-CN" u="sng" dirty="0" err="1">
                <a:hlinkClick r:id="rId2"/>
              </a:rPr>
              <a:t>知识产权</a:t>
            </a:r>
            <a:r>
              <a:rPr lang="zh-CN" altLang="zh-CN" dirty="0"/>
              <a:t>审判专业机构于</a:t>
            </a:r>
            <a:r>
              <a:rPr lang="en-US" altLang="zh-CN" dirty="0"/>
              <a:t>2014</a:t>
            </a:r>
            <a:r>
              <a:rPr lang="zh-CN" altLang="zh-CN" dirty="0"/>
              <a:t>年</a:t>
            </a:r>
            <a:r>
              <a:rPr lang="en-US" altLang="zh-CN" dirty="0"/>
              <a:t>11</a:t>
            </a:r>
            <a:r>
              <a:rPr lang="zh-CN" altLang="zh-CN" dirty="0"/>
              <a:t>月</a:t>
            </a:r>
            <a:r>
              <a:rPr lang="en-US" altLang="zh-CN" dirty="0"/>
              <a:t>6</a:t>
            </a:r>
            <a:r>
              <a:rPr lang="zh-CN" altLang="zh-CN" dirty="0"/>
              <a:t>日成立。当天，孟建柱书记、郭金龙书记和周强院长出席成立仪式并共同为我院揭</a:t>
            </a:r>
            <a:r>
              <a:rPr lang="zh-CN" altLang="zh-CN" dirty="0" smtClean="0"/>
              <a:t>牌</a:t>
            </a:r>
            <a:r>
              <a:rPr lang="zh-CN" altLang="en-US" dirty="0" smtClean="0"/>
              <a:t>。</a:t>
            </a:r>
            <a:endParaRPr lang="en-US" altLang="zh-CN" dirty="0" smtClean="0"/>
          </a:p>
          <a:p>
            <a:endParaRPr lang="en-US" altLang="zh-CN" dirty="0" smtClean="0"/>
          </a:p>
          <a:p>
            <a:endParaRPr lang="zh-CN" altLang="en-US" dirty="0"/>
          </a:p>
        </p:txBody>
      </p:sp>
      <p:sp>
        <p:nvSpPr>
          <p:cNvPr id="4" name="日期占位符 3"/>
          <p:cNvSpPr>
            <a:spLocks noGrp="1"/>
          </p:cNvSpPr>
          <p:nvPr>
            <p:ph type="dt" sz="half" idx="10"/>
          </p:nvPr>
        </p:nvSpPr>
        <p:spPr/>
        <p:txBody>
          <a:bodyPr/>
          <a:lstStyle/>
          <a:p>
            <a:fld id="{9D97E325-B1A1-4140-BEA1-32E31D3CB542}"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42</a:t>
            </a:fld>
            <a:endParaRPr lang="zh-CN" altLang="en-US"/>
          </a:p>
        </p:txBody>
      </p:sp>
    </p:spTree>
    <p:extLst>
      <p:ext uri="{BB962C8B-B14F-4D97-AF65-F5344CB8AC3E}">
        <p14:creationId xmlns:p14="http://schemas.microsoft.com/office/powerpoint/2010/main" val="336646148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内容占位符 3" descr="http://rmfyb.chinacourt.org/paper/images/2014-12/23/01/res05_attpic_brief.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99592" y="1412776"/>
            <a:ext cx="7056784" cy="4968552"/>
          </a:xfrm>
          <a:prstGeom prst="rect">
            <a:avLst/>
          </a:prstGeom>
          <a:noFill/>
          <a:ln>
            <a:noFill/>
          </a:ln>
        </p:spPr>
      </p:pic>
      <p:sp>
        <p:nvSpPr>
          <p:cNvPr id="5" name="日期占位符 4"/>
          <p:cNvSpPr>
            <a:spLocks noGrp="1"/>
          </p:cNvSpPr>
          <p:nvPr>
            <p:ph type="dt" sz="half" idx="10"/>
          </p:nvPr>
        </p:nvSpPr>
        <p:spPr/>
        <p:txBody>
          <a:bodyPr/>
          <a:lstStyle/>
          <a:p>
            <a:fld id="{2B42E342-9967-4A6E-B1B9-BB9DFF3A4FD3}" type="datetime1">
              <a:rPr lang="zh-CN" altLang="en-US" smtClean="0"/>
              <a:t>2015/4/2</a:t>
            </a:fld>
            <a:endParaRPr lang="zh-CN" altLang="en-US"/>
          </a:p>
        </p:txBody>
      </p:sp>
      <p:sp>
        <p:nvSpPr>
          <p:cNvPr id="6" name="页脚占位符 5"/>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7" name="灯片编号占位符 6"/>
          <p:cNvSpPr>
            <a:spLocks noGrp="1"/>
          </p:cNvSpPr>
          <p:nvPr>
            <p:ph type="sldNum" sz="quarter" idx="12"/>
          </p:nvPr>
        </p:nvSpPr>
        <p:spPr/>
        <p:txBody>
          <a:bodyPr/>
          <a:lstStyle/>
          <a:p>
            <a:fld id="{A6033CBC-6CEE-4CB7-B1F0-24E730B13A98}" type="slidenum">
              <a:rPr lang="zh-CN" altLang="en-US" smtClean="0"/>
              <a:t>43</a:t>
            </a:fld>
            <a:endParaRPr lang="zh-CN" altLang="en-US"/>
          </a:p>
        </p:txBody>
      </p:sp>
    </p:spTree>
    <p:extLst>
      <p:ext uri="{BB962C8B-B14F-4D97-AF65-F5344CB8AC3E}">
        <p14:creationId xmlns:p14="http://schemas.microsoft.com/office/powerpoint/2010/main" val="33757073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p:txBody>
          <a:bodyPr/>
          <a:lstStyle/>
          <a:p>
            <a:r>
              <a:rPr lang="en-US" altLang="zh-CN" dirty="0"/>
              <a:t> </a:t>
            </a:r>
            <a:r>
              <a:rPr lang="en-US" altLang="zh-CN" dirty="0" smtClean="0"/>
              <a:t>12</a:t>
            </a:r>
            <a:r>
              <a:rPr lang="zh-CN" altLang="en-US" dirty="0" smtClean="0"/>
              <a:t>月</a:t>
            </a:r>
            <a:r>
              <a:rPr lang="en-US" altLang="zh-CN" dirty="0" smtClean="0"/>
              <a:t>16</a:t>
            </a:r>
            <a:r>
              <a:rPr lang="zh-CN" altLang="en-US" dirty="0" smtClean="0"/>
              <a:t>日</a:t>
            </a:r>
            <a:r>
              <a:rPr lang="en-US" altLang="zh-CN" dirty="0" smtClean="0"/>
              <a:t>9</a:t>
            </a:r>
            <a:r>
              <a:rPr lang="zh-CN" altLang="zh-CN" dirty="0"/>
              <a:t>点</a:t>
            </a:r>
            <a:r>
              <a:rPr lang="en-US" altLang="zh-CN" dirty="0"/>
              <a:t>30</a:t>
            </a:r>
            <a:r>
              <a:rPr lang="zh-CN" altLang="zh-CN" dirty="0"/>
              <a:t>分，审判长、知识产权法院首任院长宿迟敲响了第一槌。（</a:t>
            </a:r>
            <a:r>
              <a:rPr lang="en-US" altLang="zh-CN" dirty="0"/>
              <a:t>2014</a:t>
            </a:r>
            <a:r>
              <a:rPr lang="zh-CN" altLang="zh-CN" dirty="0"/>
              <a:t>）京知行初字第</a:t>
            </a:r>
            <a:r>
              <a:rPr lang="en-US" altLang="zh-CN" dirty="0"/>
              <a:t>1</a:t>
            </a:r>
            <a:r>
              <a:rPr lang="zh-CN" altLang="zh-CN" dirty="0"/>
              <a:t>号，这起发明专利权无效行政纠纷案的公开审理</a:t>
            </a:r>
            <a:r>
              <a:rPr lang="zh-CN" altLang="zh-CN" dirty="0" smtClean="0"/>
              <a:t>，</a:t>
            </a:r>
            <a:r>
              <a:rPr lang="zh-CN" altLang="en-US" dirty="0"/>
              <a:t>用</a:t>
            </a:r>
            <a:r>
              <a:rPr lang="zh-CN" altLang="en-US" dirty="0" smtClean="0"/>
              <a:t>时</a:t>
            </a:r>
            <a:r>
              <a:rPr lang="en-US" altLang="zh-CN" dirty="0" smtClean="0"/>
              <a:t>70</a:t>
            </a:r>
            <a:r>
              <a:rPr lang="zh-CN" altLang="en-US" dirty="0" smtClean="0"/>
              <a:t>分钟，</a:t>
            </a:r>
            <a:r>
              <a:rPr lang="zh-CN" altLang="zh-CN" dirty="0" smtClean="0"/>
              <a:t>开启</a:t>
            </a:r>
            <a:r>
              <a:rPr lang="zh-CN" altLang="zh-CN" dirty="0"/>
              <a:t>一个时代</a:t>
            </a:r>
            <a:r>
              <a:rPr lang="zh-CN" altLang="zh-CN" dirty="0" smtClean="0"/>
              <a:t>。</a:t>
            </a:r>
            <a:endParaRPr lang="en-US" altLang="zh-CN" dirty="0" smtClean="0"/>
          </a:p>
          <a:p>
            <a:r>
              <a:rPr lang="en-US" altLang="zh-CN" dirty="0"/>
              <a:t>  </a:t>
            </a:r>
            <a:r>
              <a:rPr lang="zh-CN" altLang="zh-CN" dirty="0"/>
              <a:t>随后的两天里，副院长陈锦川、宋鱼水分别担任审判长，与其余</a:t>
            </a:r>
            <a:r>
              <a:rPr lang="en-US" altLang="zh-CN" dirty="0"/>
              <a:t>3</a:t>
            </a:r>
            <a:r>
              <a:rPr lang="zh-CN" altLang="zh-CN" dirty="0"/>
              <a:t>个业务庭的庭长及法官组成合议庭，开庭审理</a:t>
            </a:r>
            <a:r>
              <a:rPr lang="en-US" altLang="zh-CN" dirty="0"/>
              <a:t>5</a:t>
            </a:r>
            <a:r>
              <a:rPr lang="zh-CN" altLang="zh-CN" dirty="0"/>
              <a:t>个</a:t>
            </a:r>
            <a:r>
              <a:rPr lang="zh-CN" altLang="zh-CN" dirty="0" smtClean="0"/>
              <a:t>案子</a:t>
            </a:r>
            <a:r>
              <a:rPr lang="zh-CN" altLang="en-US" dirty="0" smtClean="0"/>
              <a:t>。</a:t>
            </a:r>
            <a:endParaRPr lang="en-US" altLang="zh-CN" dirty="0" smtClean="0"/>
          </a:p>
          <a:p>
            <a:endParaRPr lang="zh-CN" altLang="en-US" dirty="0"/>
          </a:p>
        </p:txBody>
      </p:sp>
      <p:sp>
        <p:nvSpPr>
          <p:cNvPr id="4" name="日期占位符 3"/>
          <p:cNvSpPr>
            <a:spLocks noGrp="1"/>
          </p:cNvSpPr>
          <p:nvPr>
            <p:ph type="dt" sz="half" idx="10"/>
          </p:nvPr>
        </p:nvSpPr>
        <p:spPr/>
        <p:txBody>
          <a:bodyPr/>
          <a:lstStyle/>
          <a:p>
            <a:fld id="{9747488B-EEA0-40BD-A874-8E65532507F5}"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44</a:t>
            </a:fld>
            <a:endParaRPr lang="zh-CN" altLang="en-US"/>
          </a:p>
        </p:txBody>
      </p:sp>
    </p:spTree>
    <p:extLst>
      <p:ext uri="{BB962C8B-B14F-4D97-AF65-F5344CB8AC3E}">
        <p14:creationId xmlns:p14="http://schemas.microsoft.com/office/powerpoint/2010/main" val="133882215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自</a:t>
            </a:r>
            <a:r>
              <a:rPr lang="en-US" altLang="zh-CN" dirty="0" smtClean="0"/>
              <a:t>12</a:t>
            </a:r>
            <a:r>
              <a:rPr lang="zh-CN" altLang="en-US" dirty="0" smtClean="0"/>
              <a:t>月</a:t>
            </a:r>
            <a:r>
              <a:rPr lang="en-US" altLang="zh-CN" dirty="0" smtClean="0"/>
              <a:t>21</a:t>
            </a:r>
            <a:r>
              <a:rPr lang="zh-CN" altLang="en-US" dirty="0" smtClean="0"/>
              <a:t>日至</a:t>
            </a:r>
            <a:r>
              <a:rPr lang="en-US" altLang="zh-CN" dirty="0" smtClean="0"/>
              <a:t>1</a:t>
            </a:r>
            <a:r>
              <a:rPr lang="zh-CN" altLang="en-US" dirty="0" smtClean="0"/>
              <a:t>月</a:t>
            </a:r>
            <a:r>
              <a:rPr lang="en-US" altLang="zh-CN" dirty="0" smtClean="0"/>
              <a:t>7</a:t>
            </a:r>
            <a:r>
              <a:rPr lang="zh-CN" altLang="en-US" dirty="0" smtClean="0"/>
              <a:t>日（半月）收一审：</a:t>
            </a:r>
            <a:endParaRPr lang="en-US" altLang="zh-CN" dirty="0" smtClean="0"/>
          </a:p>
          <a:p>
            <a:r>
              <a:rPr lang="zh-CN" altLang="en-US" dirty="0" smtClean="0"/>
              <a:t>行政</a:t>
            </a:r>
            <a:r>
              <a:rPr lang="en-US" altLang="zh-CN" dirty="0" smtClean="0"/>
              <a:t>183</a:t>
            </a:r>
            <a:r>
              <a:rPr lang="zh-CN" altLang="en-US" dirty="0" smtClean="0"/>
              <a:t>件（商标</a:t>
            </a:r>
            <a:r>
              <a:rPr lang="en-US" altLang="zh-CN" dirty="0" smtClean="0"/>
              <a:t>136</a:t>
            </a:r>
            <a:r>
              <a:rPr lang="zh-CN" altLang="en-US" dirty="0" smtClean="0"/>
              <a:t>件，</a:t>
            </a:r>
            <a:r>
              <a:rPr lang="en-US" altLang="zh-CN" dirty="0" smtClean="0"/>
              <a:t>75%</a:t>
            </a:r>
            <a:r>
              <a:rPr lang="zh-CN" altLang="en-US" dirty="0" smtClean="0"/>
              <a:t>；专利</a:t>
            </a:r>
            <a:r>
              <a:rPr lang="en-US" altLang="zh-CN" dirty="0" smtClean="0"/>
              <a:t>47</a:t>
            </a:r>
            <a:r>
              <a:rPr lang="zh-CN" altLang="en-US" dirty="0" smtClean="0"/>
              <a:t>件，</a:t>
            </a:r>
            <a:r>
              <a:rPr lang="en-US" altLang="zh-CN" dirty="0" smtClean="0"/>
              <a:t>25%</a:t>
            </a:r>
            <a:r>
              <a:rPr lang="zh-CN" altLang="en-US" dirty="0" smtClean="0"/>
              <a:t>）</a:t>
            </a:r>
            <a:endParaRPr lang="en-US" altLang="zh-CN" dirty="0" smtClean="0"/>
          </a:p>
          <a:p>
            <a:r>
              <a:rPr lang="zh-CN" altLang="en-US" dirty="0" smtClean="0"/>
              <a:t>民事</a:t>
            </a:r>
            <a:r>
              <a:rPr lang="en-US" altLang="zh-CN" dirty="0" smtClean="0"/>
              <a:t>41</a:t>
            </a:r>
            <a:r>
              <a:rPr lang="zh-CN" altLang="en-US" dirty="0" smtClean="0"/>
              <a:t>件 </a:t>
            </a:r>
            <a:endParaRPr lang="en-US" altLang="zh-CN" dirty="0" smtClean="0"/>
          </a:p>
          <a:p>
            <a:r>
              <a:rPr lang="zh-CN" altLang="en-US" dirty="0" smtClean="0"/>
              <a:t>预测：本月收案将超过</a:t>
            </a:r>
            <a:r>
              <a:rPr lang="en-US" altLang="zh-CN" dirty="0" smtClean="0"/>
              <a:t>600</a:t>
            </a:r>
            <a:r>
              <a:rPr lang="zh-CN" altLang="en-US" dirty="0" smtClean="0"/>
              <a:t>件（含一、二审）</a:t>
            </a:r>
            <a:endParaRPr lang="zh-CN" altLang="en-US" dirty="0"/>
          </a:p>
        </p:txBody>
      </p:sp>
      <p:sp>
        <p:nvSpPr>
          <p:cNvPr id="4" name="日期占位符 3"/>
          <p:cNvSpPr>
            <a:spLocks noGrp="1"/>
          </p:cNvSpPr>
          <p:nvPr>
            <p:ph type="dt" sz="half" idx="10"/>
          </p:nvPr>
        </p:nvSpPr>
        <p:spPr/>
        <p:txBody>
          <a:bodyPr/>
          <a:lstStyle/>
          <a:p>
            <a:fld id="{04752456-3B0E-4CED-A3BC-917F92B96E30}"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45</a:t>
            </a:fld>
            <a:endParaRPr lang="zh-CN" altLang="en-US"/>
          </a:p>
        </p:txBody>
      </p:sp>
    </p:spTree>
    <p:extLst>
      <p:ext uri="{BB962C8B-B14F-4D97-AF65-F5344CB8AC3E}">
        <p14:creationId xmlns:p14="http://schemas.microsoft.com/office/powerpoint/2010/main" val="320752573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92500"/>
          </a:bodyPr>
          <a:lstStyle/>
          <a:p>
            <a:r>
              <a:rPr lang="zh-CN" altLang="en-US" dirty="0" smtClean="0"/>
              <a:t>自</a:t>
            </a:r>
            <a:r>
              <a:rPr lang="en-US" altLang="zh-CN" dirty="0" smtClean="0"/>
              <a:t>2014</a:t>
            </a:r>
            <a:r>
              <a:rPr lang="zh-CN" altLang="en-US" dirty="0" smtClean="0"/>
              <a:t>年</a:t>
            </a:r>
            <a:r>
              <a:rPr lang="en-US" altLang="zh-CN" dirty="0" smtClean="0"/>
              <a:t>11</a:t>
            </a:r>
            <a:r>
              <a:rPr lang="zh-CN" altLang="en-US" dirty="0" smtClean="0"/>
              <a:t>月</a:t>
            </a:r>
            <a:r>
              <a:rPr lang="en-US" altLang="zh-CN" dirty="0" smtClean="0"/>
              <a:t>6</a:t>
            </a:r>
            <a:r>
              <a:rPr lang="zh-CN" altLang="en-US" dirty="0" smtClean="0"/>
              <a:t>日至</a:t>
            </a:r>
            <a:r>
              <a:rPr lang="en-US" altLang="zh-CN" dirty="0" smtClean="0"/>
              <a:t>12</a:t>
            </a:r>
            <a:r>
              <a:rPr lang="zh-CN" altLang="en-US" dirty="0" smtClean="0"/>
              <a:t>月</a:t>
            </a:r>
            <a:r>
              <a:rPr lang="en-US" altLang="zh-CN" dirty="0" smtClean="0"/>
              <a:t>20</a:t>
            </a:r>
            <a:r>
              <a:rPr lang="zh-CN" altLang="en-US" dirty="0" smtClean="0"/>
              <a:t>日，收案</a:t>
            </a:r>
            <a:r>
              <a:rPr lang="en-US" altLang="zh-CN" dirty="0" smtClean="0"/>
              <a:t>367</a:t>
            </a:r>
            <a:r>
              <a:rPr lang="zh-CN" altLang="en-US" dirty="0" smtClean="0"/>
              <a:t>件</a:t>
            </a:r>
            <a:endParaRPr lang="en-US" altLang="zh-CN" dirty="0" smtClean="0"/>
          </a:p>
          <a:p>
            <a:r>
              <a:rPr lang="zh-CN" altLang="en-US" dirty="0" smtClean="0"/>
              <a:t>其中：一审</a:t>
            </a:r>
            <a:r>
              <a:rPr lang="en-US" altLang="zh-CN" dirty="0" smtClean="0"/>
              <a:t>339</a:t>
            </a:r>
            <a:r>
              <a:rPr lang="zh-CN" altLang="en-US" dirty="0" smtClean="0"/>
              <a:t>件，二审</a:t>
            </a:r>
            <a:r>
              <a:rPr lang="en-US" altLang="zh-CN" dirty="0" smtClean="0"/>
              <a:t>28</a:t>
            </a:r>
            <a:r>
              <a:rPr lang="zh-CN" altLang="en-US" dirty="0" smtClean="0"/>
              <a:t>件。一审中行政案件</a:t>
            </a:r>
            <a:r>
              <a:rPr lang="en-US" altLang="zh-CN" dirty="0" smtClean="0"/>
              <a:t>211</a:t>
            </a:r>
            <a:r>
              <a:rPr lang="zh-CN" altLang="en-US" dirty="0" smtClean="0"/>
              <a:t>件，民事</a:t>
            </a:r>
            <a:r>
              <a:rPr lang="en-US" altLang="zh-CN" dirty="0" smtClean="0"/>
              <a:t>128</a:t>
            </a:r>
            <a:r>
              <a:rPr lang="zh-CN" altLang="en-US" dirty="0" smtClean="0"/>
              <a:t>件。</a:t>
            </a:r>
            <a:endParaRPr lang="en-US" altLang="zh-CN" dirty="0" smtClean="0"/>
          </a:p>
          <a:p>
            <a:r>
              <a:rPr lang="zh-CN" altLang="en-US" dirty="0" smtClean="0"/>
              <a:t>行政案件中：商标</a:t>
            </a:r>
            <a:r>
              <a:rPr lang="en-US" altLang="zh-CN" dirty="0" smtClean="0"/>
              <a:t>142</a:t>
            </a:r>
            <a:r>
              <a:rPr lang="zh-CN" altLang="en-US" dirty="0" smtClean="0"/>
              <a:t>件，占</a:t>
            </a:r>
            <a:r>
              <a:rPr lang="en-US" altLang="zh-CN" dirty="0" smtClean="0"/>
              <a:t>67%</a:t>
            </a:r>
            <a:r>
              <a:rPr lang="zh-CN" altLang="en-US" dirty="0" smtClean="0"/>
              <a:t>；专利</a:t>
            </a:r>
            <a:r>
              <a:rPr lang="en-US" altLang="zh-CN" dirty="0" smtClean="0"/>
              <a:t>69</a:t>
            </a:r>
            <a:r>
              <a:rPr lang="zh-CN" altLang="en-US" dirty="0" smtClean="0"/>
              <a:t>件，占</a:t>
            </a:r>
            <a:r>
              <a:rPr lang="en-US" altLang="zh-CN" dirty="0" smtClean="0"/>
              <a:t>33%</a:t>
            </a:r>
            <a:r>
              <a:rPr lang="zh-CN" altLang="en-US" dirty="0" smtClean="0"/>
              <a:t>。</a:t>
            </a:r>
            <a:endParaRPr lang="en-US" altLang="zh-CN" dirty="0" smtClean="0"/>
          </a:p>
          <a:p>
            <a:r>
              <a:rPr lang="zh-CN" altLang="en-US" dirty="0" smtClean="0"/>
              <a:t>案件</a:t>
            </a:r>
            <a:r>
              <a:rPr lang="en-US" altLang="zh-CN" dirty="0" smtClean="0"/>
              <a:t>7</a:t>
            </a:r>
            <a:r>
              <a:rPr lang="zh-CN" altLang="en-US" dirty="0" smtClean="0"/>
              <a:t>特点：</a:t>
            </a:r>
            <a:endParaRPr lang="en-US" altLang="zh-CN" dirty="0" smtClean="0"/>
          </a:p>
          <a:p>
            <a:r>
              <a:rPr lang="en-US" altLang="zh-CN" dirty="0" smtClean="0"/>
              <a:t>1</a:t>
            </a:r>
            <a:r>
              <a:rPr lang="zh-CN" altLang="en-US" dirty="0" smtClean="0"/>
              <a:t>、行政案件多</a:t>
            </a:r>
            <a:endParaRPr lang="en-US" altLang="zh-CN" dirty="0" smtClean="0"/>
          </a:p>
          <a:p>
            <a:r>
              <a:rPr lang="zh-CN" altLang="en-US" dirty="0" smtClean="0"/>
              <a:t>行政案件共</a:t>
            </a:r>
            <a:r>
              <a:rPr lang="en-US" altLang="zh-CN" dirty="0" smtClean="0"/>
              <a:t>221</a:t>
            </a:r>
            <a:r>
              <a:rPr lang="zh-CN" altLang="en-US" dirty="0" smtClean="0"/>
              <a:t>件，占一审收案</a:t>
            </a:r>
            <a:r>
              <a:rPr lang="en-US" altLang="zh-CN" dirty="0" smtClean="0"/>
              <a:t>62.2%</a:t>
            </a:r>
            <a:r>
              <a:rPr lang="zh-CN" altLang="en-US" dirty="0" smtClean="0"/>
              <a:t>，占总收案</a:t>
            </a:r>
            <a:r>
              <a:rPr lang="en-US" altLang="zh-CN" dirty="0" smtClean="0"/>
              <a:t>57.5%</a:t>
            </a:r>
            <a:endParaRPr lang="zh-CN" altLang="en-US" dirty="0"/>
          </a:p>
        </p:txBody>
      </p:sp>
      <p:sp>
        <p:nvSpPr>
          <p:cNvPr id="4" name="日期占位符 3"/>
          <p:cNvSpPr>
            <a:spLocks noGrp="1"/>
          </p:cNvSpPr>
          <p:nvPr>
            <p:ph type="dt" sz="half" idx="10"/>
          </p:nvPr>
        </p:nvSpPr>
        <p:spPr/>
        <p:txBody>
          <a:bodyPr/>
          <a:lstStyle/>
          <a:p>
            <a:fld id="{AEFDF768-DD36-4BAB-80A6-B453936464E8}"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46</a:t>
            </a:fld>
            <a:endParaRPr lang="zh-CN" altLang="en-US"/>
          </a:p>
        </p:txBody>
      </p:sp>
    </p:spTree>
    <p:extLst>
      <p:ext uri="{BB962C8B-B14F-4D97-AF65-F5344CB8AC3E}">
        <p14:creationId xmlns:p14="http://schemas.microsoft.com/office/powerpoint/2010/main" val="114344704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92500"/>
          </a:bodyPr>
          <a:lstStyle/>
          <a:p>
            <a:r>
              <a:rPr lang="en-US" altLang="zh-CN" dirty="0" smtClean="0"/>
              <a:t>2</a:t>
            </a:r>
            <a:r>
              <a:rPr lang="zh-CN" altLang="en-US" dirty="0" smtClean="0"/>
              <a:t>、含涉外因素案件较多</a:t>
            </a:r>
            <a:endParaRPr lang="en-US" altLang="zh-CN" dirty="0" smtClean="0"/>
          </a:p>
          <a:p>
            <a:r>
              <a:rPr lang="zh-CN" altLang="en-US" dirty="0" smtClean="0"/>
              <a:t>涉外涉港澳台案件</a:t>
            </a:r>
            <a:r>
              <a:rPr lang="en-US" altLang="zh-CN" dirty="0" smtClean="0"/>
              <a:t>90</a:t>
            </a:r>
            <a:r>
              <a:rPr lang="zh-CN" altLang="en-US" dirty="0" smtClean="0"/>
              <a:t>件，占一审收案</a:t>
            </a:r>
            <a:r>
              <a:rPr lang="en-US" altLang="zh-CN" dirty="0" smtClean="0"/>
              <a:t>26.5%</a:t>
            </a:r>
          </a:p>
          <a:p>
            <a:r>
              <a:rPr lang="en-US" altLang="zh-CN" dirty="0" smtClean="0"/>
              <a:t>3</a:t>
            </a:r>
            <a:r>
              <a:rPr lang="zh-CN" altLang="en-US" dirty="0" smtClean="0"/>
              <a:t>、受社会关注案件较多</a:t>
            </a:r>
            <a:endParaRPr lang="en-US" altLang="zh-CN" dirty="0" smtClean="0"/>
          </a:p>
          <a:p>
            <a:r>
              <a:rPr lang="zh-CN" altLang="en-US" dirty="0"/>
              <a:t>如</a:t>
            </a:r>
            <a:r>
              <a:rPr lang="zh-CN" altLang="en-US" dirty="0" smtClean="0"/>
              <a:t>受理涉及“微信”、“莫言”、“陌陌”商标纠纷案件</a:t>
            </a:r>
            <a:endParaRPr lang="en-US" altLang="zh-CN" dirty="0" smtClean="0"/>
          </a:p>
          <a:p>
            <a:r>
              <a:rPr lang="en-US" altLang="zh-CN" dirty="0" smtClean="0"/>
              <a:t>4</a:t>
            </a:r>
            <a:r>
              <a:rPr lang="zh-CN" altLang="en-US" dirty="0" smtClean="0"/>
              <a:t>、涉案技术难度高</a:t>
            </a:r>
            <a:endParaRPr lang="en-US" altLang="zh-CN" dirty="0" smtClean="0"/>
          </a:p>
          <a:p>
            <a:r>
              <a:rPr lang="zh-CN" altLang="en-US" dirty="0" smtClean="0"/>
              <a:t>受理涉及专利、技术秘密、计算机软件等技术类案件共</a:t>
            </a:r>
            <a:r>
              <a:rPr lang="en-US" altLang="zh-CN" dirty="0" smtClean="0"/>
              <a:t>147</a:t>
            </a:r>
            <a:r>
              <a:rPr lang="zh-CN" altLang="en-US" dirty="0" smtClean="0"/>
              <a:t>件，占一审</a:t>
            </a:r>
            <a:r>
              <a:rPr lang="en-US" altLang="zh-CN" dirty="0" smtClean="0"/>
              <a:t>43.4%</a:t>
            </a:r>
            <a:r>
              <a:rPr lang="zh-CN" altLang="en-US" dirty="0" smtClean="0"/>
              <a:t>。华为与中兴专利无效案等。非技术</a:t>
            </a:r>
            <a:r>
              <a:rPr lang="en-US" altLang="zh-CN" dirty="0" smtClean="0"/>
              <a:t>41.9%</a:t>
            </a:r>
            <a:r>
              <a:rPr lang="zh-CN" altLang="en-US" dirty="0" smtClean="0"/>
              <a:t>，其他</a:t>
            </a:r>
            <a:r>
              <a:rPr lang="en-US" altLang="zh-CN" dirty="0" smtClean="0"/>
              <a:t>14.7%</a:t>
            </a:r>
            <a:r>
              <a:rPr lang="zh-CN" altLang="en-US" dirty="0" smtClean="0"/>
              <a:t>。</a:t>
            </a:r>
            <a:endParaRPr lang="zh-CN" altLang="en-US" dirty="0"/>
          </a:p>
        </p:txBody>
      </p:sp>
      <p:sp>
        <p:nvSpPr>
          <p:cNvPr id="4" name="日期占位符 3"/>
          <p:cNvSpPr>
            <a:spLocks noGrp="1"/>
          </p:cNvSpPr>
          <p:nvPr>
            <p:ph type="dt" sz="half" idx="10"/>
          </p:nvPr>
        </p:nvSpPr>
        <p:spPr/>
        <p:txBody>
          <a:bodyPr/>
          <a:lstStyle/>
          <a:p>
            <a:fld id="{37C46D3B-2A6F-488A-AD0D-2CE59D5EA26A}"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47</a:t>
            </a:fld>
            <a:endParaRPr lang="zh-CN" altLang="en-US"/>
          </a:p>
        </p:txBody>
      </p:sp>
    </p:spTree>
    <p:extLst>
      <p:ext uri="{BB962C8B-B14F-4D97-AF65-F5344CB8AC3E}">
        <p14:creationId xmlns:p14="http://schemas.microsoft.com/office/powerpoint/2010/main" val="386147755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北京高级法院于</a:t>
            </a:r>
            <a:r>
              <a:rPr lang="en-US" altLang="zh-CN" dirty="0" smtClean="0"/>
              <a:t>11</a:t>
            </a:r>
            <a:r>
              <a:rPr lang="zh-CN" altLang="en-US" dirty="0" smtClean="0"/>
              <a:t>月</a:t>
            </a:r>
            <a:r>
              <a:rPr lang="en-US" altLang="zh-CN" dirty="0" smtClean="0"/>
              <a:t>6</a:t>
            </a:r>
            <a:r>
              <a:rPr lang="zh-CN" altLang="en-US" dirty="0" smtClean="0"/>
              <a:t>日按照法院规定制定了</a:t>
            </a:r>
            <a:r>
              <a:rPr lang="en-US" altLang="zh-CN" dirty="0" smtClean="0"/>
              <a:t>《</a:t>
            </a:r>
            <a:r>
              <a:rPr lang="zh-CN" altLang="en-US" dirty="0" smtClean="0"/>
              <a:t>北京市高级法院关于知识产权案件管辖调整过渡有关问题的规定</a:t>
            </a:r>
            <a:r>
              <a:rPr lang="en-US" altLang="zh-CN" dirty="0" smtClean="0"/>
              <a:t>》</a:t>
            </a:r>
            <a:r>
              <a:rPr lang="zh-CN" altLang="en-US" dirty="0" smtClean="0"/>
              <a:t>，对新旧制度衔接做了规定，具体操作时还请注意。</a:t>
            </a:r>
            <a:endParaRPr lang="en-US" altLang="zh-CN" dirty="0" smtClean="0"/>
          </a:p>
          <a:p>
            <a:endParaRPr lang="zh-CN" altLang="en-US" dirty="0"/>
          </a:p>
        </p:txBody>
      </p:sp>
      <p:sp>
        <p:nvSpPr>
          <p:cNvPr id="4" name="日期占位符 3"/>
          <p:cNvSpPr>
            <a:spLocks noGrp="1"/>
          </p:cNvSpPr>
          <p:nvPr>
            <p:ph type="dt" sz="half" idx="10"/>
          </p:nvPr>
        </p:nvSpPr>
        <p:spPr/>
        <p:txBody>
          <a:bodyPr/>
          <a:lstStyle/>
          <a:p>
            <a:fld id="{3CDA98C8-9774-4031-BF89-9FC76988E145}"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48</a:t>
            </a:fld>
            <a:endParaRPr lang="zh-CN" altLang="en-US"/>
          </a:p>
        </p:txBody>
      </p:sp>
    </p:spTree>
    <p:extLst>
      <p:ext uri="{BB962C8B-B14F-4D97-AF65-F5344CB8AC3E}">
        <p14:creationId xmlns:p14="http://schemas.microsoft.com/office/powerpoint/2010/main" val="423649948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92500" lnSpcReduction="10000"/>
          </a:bodyPr>
          <a:lstStyle/>
          <a:p>
            <a:r>
              <a:rPr lang="en-US" altLang="zh-CN" dirty="0" smtClean="0"/>
              <a:t>2</a:t>
            </a:r>
            <a:r>
              <a:rPr lang="zh-CN" altLang="en-US" dirty="0" smtClean="0"/>
              <a:t>、</a:t>
            </a:r>
            <a:r>
              <a:rPr lang="en-US" altLang="zh-CN" dirty="0" smtClean="0"/>
              <a:t>2013</a:t>
            </a:r>
            <a:r>
              <a:rPr lang="zh-CN" altLang="en-US" dirty="0" smtClean="0"/>
              <a:t>年</a:t>
            </a:r>
            <a:r>
              <a:rPr lang="en-US" altLang="zh-CN" dirty="0" smtClean="0"/>
              <a:t>12</a:t>
            </a:r>
            <a:r>
              <a:rPr lang="zh-CN" altLang="zh-CN" dirty="0"/>
              <a:t>月</a:t>
            </a:r>
            <a:r>
              <a:rPr lang="en-US" altLang="zh-CN" dirty="0"/>
              <a:t>16</a:t>
            </a:r>
            <a:r>
              <a:rPr lang="zh-CN" altLang="zh-CN" dirty="0"/>
              <a:t>日上午，广州知识产权法院正式挂牌成立，首任院长杨宗仁、两位副院长和首批十位主审法官在新闻发布会上集体亮相。</a:t>
            </a:r>
          </a:p>
          <a:p>
            <a:r>
              <a:rPr lang="zh-CN" altLang="zh-CN" dirty="0" smtClean="0"/>
              <a:t>广州知识产权法院</a:t>
            </a:r>
            <a:r>
              <a:rPr lang="zh-CN" altLang="zh-CN" dirty="0"/>
              <a:t>实行扁平化</a:t>
            </a:r>
            <a:r>
              <a:rPr lang="zh-CN" altLang="zh-CN" dirty="0" smtClean="0"/>
              <a:t>管理</a:t>
            </a:r>
            <a:r>
              <a:rPr lang="zh-CN" altLang="en-US" dirty="0" smtClean="0"/>
              <a:t>：</a:t>
            </a:r>
            <a:endParaRPr lang="zh-CN" altLang="zh-CN" dirty="0"/>
          </a:p>
          <a:p>
            <a:r>
              <a:rPr lang="zh-CN" altLang="zh-CN" dirty="0" smtClean="0"/>
              <a:t>在</a:t>
            </a:r>
            <a:r>
              <a:rPr lang="zh-CN" altLang="zh-CN" dirty="0"/>
              <a:t>庭室设置上，除了立案庭、专利审判庭、著作权审判庭、商标及不正当竞争审判庭</a:t>
            </a:r>
            <a:r>
              <a:rPr lang="en-US" altLang="zh-CN" dirty="0"/>
              <a:t>4</a:t>
            </a:r>
            <a:r>
              <a:rPr lang="zh-CN" altLang="zh-CN" dirty="0"/>
              <a:t>个审判业务庭外，再设立一个综合行政机构</a:t>
            </a:r>
            <a:r>
              <a:rPr lang="en-US" altLang="zh-CN" dirty="0"/>
              <a:t>(</a:t>
            </a:r>
            <a:r>
              <a:rPr lang="zh-CN" altLang="zh-CN" dirty="0"/>
              <a:t>综合办公室</a:t>
            </a:r>
            <a:r>
              <a:rPr lang="en-US" altLang="zh-CN" dirty="0"/>
              <a:t>)</a:t>
            </a:r>
            <a:r>
              <a:rPr lang="zh-CN" altLang="zh-CN" dirty="0"/>
              <a:t>和两个司法辅助机构</a:t>
            </a:r>
            <a:r>
              <a:rPr lang="en-US" altLang="zh-CN" dirty="0"/>
              <a:t>(</a:t>
            </a:r>
            <a:r>
              <a:rPr lang="zh-CN" altLang="zh-CN" dirty="0"/>
              <a:t>技术调查室和法警支队</a:t>
            </a:r>
            <a:r>
              <a:rPr lang="en-US" altLang="zh-CN" dirty="0"/>
              <a:t>)</a:t>
            </a:r>
            <a:r>
              <a:rPr lang="zh-CN" altLang="zh-CN" dirty="0"/>
              <a:t>。审判庭庭长由主审法官兼任，不设副庭长。</a:t>
            </a:r>
            <a:endParaRPr lang="zh-CN" altLang="en-US" dirty="0"/>
          </a:p>
        </p:txBody>
      </p:sp>
      <p:sp>
        <p:nvSpPr>
          <p:cNvPr id="4" name="日期占位符 3"/>
          <p:cNvSpPr>
            <a:spLocks noGrp="1"/>
          </p:cNvSpPr>
          <p:nvPr>
            <p:ph type="dt" sz="half" idx="10"/>
          </p:nvPr>
        </p:nvSpPr>
        <p:spPr/>
        <p:txBody>
          <a:bodyPr/>
          <a:lstStyle/>
          <a:p>
            <a:fld id="{97004447-B86B-4A44-8EE2-61BEFDAECF4A}"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49</a:t>
            </a:fld>
            <a:endParaRPr lang="zh-CN" altLang="en-US"/>
          </a:p>
        </p:txBody>
      </p:sp>
    </p:spTree>
    <p:extLst>
      <p:ext uri="{BB962C8B-B14F-4D97-AF65-F5344CB8AC3E}">
        <p14:creationId xmlns:p14="http://schemas.microsoft.com/office/powerpoint/2010/main" val="1441284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（三）普通法院内部知产庭的设立</a:t>
            </a:r>
            <a:endParaRPr lang="en-US" altLang="zh-CN" dirty="0" smtClean="0"/>
          </a:p>
          <a:p>
            <a:r>
              <a:rPr lang="zh-CN" altLang="en-US" dirty="0" smtClean="0"/>
              <a:t>上个世纪</a:t>
            </a:r>
            <a:r>
              <a:rPr lang="en-US" altLang="zh-CN" dirty="0" smtClean="0"/>
              <a:t>90</a:t>
            </a:r>
            <a:r>
              <a:rPr lang="zh-CN" altLang="en-US" dirty="0" smtClean="0"/>
              <a:t>年代初，经历过</a:t>
            </a:r>
            <a:r>
              <a:rPr lang="en-US" altLang="zh-CN" dirty="0" smtClean="0"/>
              <a:t>89</a:t>
            </a:r>
            <a:r>
              <a:rPr lang="zh-CN" altLang="en-US" dirty="0" smtClean="0"/>
              <a:t>风波，冲破经济制裁和围堵，继续改革开发，发展经济，针对中美谈判，考虑在突出知识产权</a:t>
            </a:r>
            <a:r>
              <a:rPr lang="zh-CN" altLang="en-US" dirty="0"/>
              <a:t>问</a:t>
            </a:r>
            <a:r>
              <a:rPr lang="zh-CN" altLang="en-US" dirty="0" smtClean="0"/>
              <a:t>题上，采取措施和工作。当时最高法院根据中央精神召集了北京上海以及沿海深圳、珠海等特区城市要求设立知识产权审判庭，作为中国保护知识产权有力措施</a:t>
            </a:r>
            <a:endParaRPr lang="zh-CN" altLang="en-US" dirty="0"/>
          </a:p>
        </p:txBody>
      </p:sp>
      <p:sp>
        <p:nvSpPr>
          <p:cNvPr id="4" name="日期占位符 3"/>
          <p:cNvSpPr>
            <a:spLocks noGrp="1"/>
          </p:cNvSpPr>
          <p:nvPr>
            <p:ph type="dt" sz="half" idx="10"/>
          </p:nvPr>
        </p:nvSpPr>
        <p:spPr/>
        <p:txBody>
          <a:bodyPr/>
          <a:lstStyle/>
          <a:p>
            <a:fld id="{027FF79A-1A11-4FDA-9685-B2C0CFAD5F5D}"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5</a:t>
            </a:fld>
            <a:endParaRPr lang="zh-CN" altLang="en-US"/>
          </a:p>
        </p:txBody>
      </p:sp>
    </p:spTree>
    <p:extLst>
      <p:ext uri="{BB962C8B-B14F-4D97-AF65-F5344CB8AC3E}">
        <p14:creationId xmlns:p14="http://schemas.microsoft.com/office/powerpoint/2010/main" val="311143434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r>
              <a:rPr lang="zh-CN" altLang="zh-CN" dirty="0">
                <a:cs typeface="Times New Roman"/>
              </a:rPr>
              <a:t>该法院是全国第二家专门性知识产权法院，打破了区划限制，可以跨区域管辖广东全省专利、植物新品种、技术秘密等一审</a:t>
            </a:r>
            <a:r>
              <a:rPr lang="zh-CN" altLang="zh-CN" dirty="0" smtClean="0">
                <a:cs typeface="Times New Roman"/>
              </a:rPr>
              <a:t>案件</a:t>
            </a:r>
            <a:r>
              <a:rPr lang="zh-CN" altLang="en-US" dirty="0" smtClean="0">
                <a:cs typeface="Times New Roman"/>
              </a:rPr>
              <a:t>。</a:t>
            </a:r>
            <a:endParaRPr lang="en-US" altLang="zh-CN" dirty="0" smtClean="0">
              <a:cs typeface="Times New Roman"/>
            </a:endParaRPr>
          </a:p>
          <a:p>
            <a:r>
              <a:rPr lang="en-US" altLang="zh-CN" dirty="0" smtClean="0"/>
              <a:t>3</a:t>
            </a:r>
            <a:r>
              <a:rPr lang="zh-CN" altLang="en-US" dirty="0" smtClean="0"/>
              <a:t>、上海市</a:t>
            </a:r>
            <a:r>
              <a:rPr lang="zh-CN" altLang="en-US" dirty="0"/>
              <a:t>第三中级人民法院、</a:t>
            </a:r>
            <a:r>
              <a:rPr lang="zh-CN" altLang="en-US" b="1" dirty="0"/>
              <a:t>上海知识产权法院</a:t>
            </a:r>
            <a:r>
              <a:rPr lang="zh-CN" altLang="en-US" dirty="0"/>
              <a:t>和上海市人民检察院第三分院于</a:t>
            </a:r>
            <a:r>
              <a:rPr lang="en-US" altLang="zh-CN" dirty="0"/>
              <a:t>28</a:t>
            </a:r>
            <a:r>
              <a:rPr lang="zh-CN" altLang="en-US" dirty="0"/>
              <a:t>日正式成立。上海在全国首次探索设立跨行政区划的人民法院和人民检察院</a:t>
            </a:r>
            <a:r>
              <a:rPr lang="zh-CN" altLang="en-US" dirty="0" smtClean="0"/>
              <a:t>。</a:t>
            </a:r>
            <a:endParaRPr lang="zh-CN" altLang="en-US" dirty="0"/>
          </a:p>
        </p:txBody>
      </p:sp>
      <p:sp>
        <p:nvSpPr>
          <p:cNvPr id="4" name="日期占位符 3"/>
          <p:cNvSpPr>
            <a:spLocks noGrp="1"/>
          </p:cNvSpPr>
          <p:nvPr>
            <p:ph type="dt" sz="half" idx="10"/>
          </p:nvPr>
        </p:nvSpPr>
        <p:spPr/>
        <p:txBody>
          <a:bodyPr/>
          <a:lstStyle/>
          <a:p>
            <a:fld id="{A84694EE-8899-4096-8F54-F7EEF8C3F477}"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50</a:t>
            </a:fld>
            <a:endParaRPr lang="zh-CN" altLang="en-US"/>
          </a:p>
        </p:txBody>
      </p:sp>
    </p:spTree>
    <p:extLst>
      <p:ext uri="{BB962C8B-B14F-4D97-AF65-F5344CB8AC3E}">
        <p14:creationId xmlns:p14="http://schemas.microsoft.com/office/powerpoint/2010/main" val="232516013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r>
              <a:rPr lang="zh-CN" altLang="en-US" dirty="0" smtClean="0"/>
              <a:t>上海市</a:t>
            </a:r>
            <a:r>
              <a:rPr lang="zh-CN" altLang="en-US" dirty="0"/>
              <a:t>第三中级人民法院依托上海铁路运输中级法院设立，同时组建上海知识产权法院，与上海市第三中级人民法院合署办公，实行“三块牌子一个机构</a:t>
            </a:r>
            <a:r>
              <a:rPr lang="zh-CN" altLang="en-US" dirty="0" smtClean="0"/>
              <a:t>”。</a:t>
            </a:r>
            <a:endParaRPr lang="en-US" altLang="zh-CN" dirty="0" smtClean="0"/>
          </a:p>
          <a:p>
            <a:endParaRPr lang="zh-CN" altLang="en-US" dirty="0"/>
          </a:p>
          <a:p>
            <a:endParaRPr lang="en-US" altLang="zh-CN" dirty="0" smtClean="0">
              <a:cs typeface="Times New Roman"/>
            </a:endParaRPr>
          </a:p>
          <a:p>
            <a:endParaRPr lang="zh-CN" altLang="en-US" dirty="0"/>
          </a:p>
        </p:txBody>
      </p:sp>
      <p:sp>
        <p:nvSpPr>
          <p:cNvPr id="4" name="日期占位符 3"/>
          <p:cNvSpPr>
            <a:spLocks noGrp="1"/>
          </p:cNvSpPr>
          <p:nvPr>
            <p:ph type="dt" sz="half" idx="10"/>
          </p:nvPr>
        </p:nvSpPr>
        <p:spPr/>
        <p:txBody>
          <a:bodyPr/>
          <a:lstStyle/>
          <a:p>
            <a:fld id="{CCD021E1-E3F9-4E2B-9F60-E4C41ED44B35}"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51</a:t>
            </a:fld>
            <a:endParaRPr lang="zh-CN" altLang="en-US"/>
          </a:p>
        </p:txBody>
      </p:sp>
    </p:spTree>
    <p:extLst>
      <p:ext uri="{BB962C8B-B14F-4D97-AF65-F5344CB8AC3E}">
        <p14:creationId xmlns:p14="http://schemas.microsoft.com/office/powerpoint/2010/main" val="232516013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r>
              <a:rPr lang="zh-CN" altLang="en-US" sz="3600" dirty="0"/>
              <a:t>三、知识产权法院体系的完善与挑战</a:t>
            </a:r>
            <a:r>
              <a:rPr lang="en-US" altLang="zh-CN" sz="3600" dirty="0"/>
              <a:t/>
            </a:r>
            <a:br>
              <a:rPr lang="en-US" altLang="zh-CN" sz="3600" dirty="0"/>
            </a:br>
            <a:endParaRPr lang="zh-CN" altLang="en-US" sz="3600" dirty="0"/>
          </a:p>
        </p:txBody>
      </p:sp>
      <p:sp>
        <p:nvSpPr>
          <p:cNvPr id="3" name="内容占位符 2"/>
          <p:cNvSpPr>
            <a:spLocks noGrp="1"/>
          </p:cNvSpPr>
          <p:nvPr>
            <p:ph idx="1"/>
          </p:nvPr>
        </p:nvSpPr>
        <p:spPr/>
        <p:txBody>
          <a:bodyPr>
            <a:normAutofit/>
          </a:bodyPr>
          <a:lstStyle/>
          <a:p>
            <a:r>
              <a:rPr lang="zh-CN" altLang="en-US" dirty="0" smtClean="0"/>
              <a:t>专家评论与预测</a:t>
            </a:r>
            <a:endParaRPr lang="en-US" altLang="zh-CN" dirty="0" smtClean="0"/>
          </a:p>
          <a:p>
            <a:r>
              <a:rPr lang="zh-CN" altLang="en-US" dirty="0" smtClean="0"/>
              <a:t>“探索建立知识产权法院”首次写进中央全会决议，人大常委作出决定，到建立，让人们看得眼花缭乱。</a:t>
            </a:r>
          </a:p>
          <a:p>
            <a:r>
              <a:rPr lang="zh-CN" altLang="en-US" dirty="0" smtClean="0"/>
              <a:t>有专家表示，在深化科技体制改革和建设创新国家的背景下，上述举措体现了中央的政治决心，体现了中央对国家创新能力及其保障机制建设完善的重视，改革步伐随后明显加快。</a:t>
            </a:r>
            <a:endParaRPr lang="en-US" altLang="zh-CN" dirty="0" smtClean="0"/>
          </a:p>
          <a:p>
            <a:endParaRPr lang="zh-CN" altLang="en-US" dirty="0"/>
          </a:p>
        </p:txBody>
      </p:sp>
      <p:sp>
        <p:nvSpPr>
          <p:cNvPr id="4" name="日期占位符 3"/>
          <p:cNvSpPr>
            <a:spLocks noGrp="1"/>
          </p:cNvSpPr>
          <p:nvPr>
            <p:ph type="dt" sz="half" idx="10"/>
          </p:nvPr>
        </p:nvSpPr>
        <p:spPr/>
        <p:txBody>
          <a:bodyPr/>
          <a:lstStyle/>
          <a:p>
            <a:fld id="{95DC68BE-B67D-4216-BF80-3D9C636DB255}"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52</a:t>
            </a:fld>
            <a:endParaRPr lang="zh-CN" altLang="en-US"/>
          </a:p>
        </p:txBody>
      </p:sp>
    </p:spTree>
    <p:extLst>
      <p:ext uri="{BB962C8B-B14F-4D97-AF65-F5344CB8AC3E}">
        <p14:creationId xmlns:p14="http://schemas.microsoft.com/office/powerpoint/2010/main" val="355026622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en-US" altLang="zh-CN" kern="0" dirty="0" smtClean="0">
              <a:solidFill>
                <a:srgbClr val="000000"/>
              </a:solidFill>
              <a:cs typeface="宋体"/>
            </a:endParaRPr>
          </a:p>
          <a:p>
            <a:r>
              <a:rPr lang="zh-CN" altLang="en-US" kern="0" dirty="0">
                <a:solidFill>
                  <a:srgbClr val="000000"/>
                </a:solidFill>
                <a:cs typeface="宋体"/>
              </a:rPr>
              <a:t>有</a:t>
            </a:r>
            <a:r>
              <a:rPr lang="zh-CN" altLang="en-US" kern="0" dirty="0" smtClean="0">
                <a:solidFill>
                  <a:srgbClr val="000000"/>
                </a:solidFill>
                <a:cs typeface="宋体"/>
              </a:rPr>
              <a:t>专家评论，</a:t>
            </a:r>
            <a:r>
              <a:rPr lang="zh-CN" altLang="zh-CN" kern="0" dirty="0" smtClean="0">
                <a:solidFill>
                  <a:srgbClr val="000000"/>
                </a:solidFill>
                <a:cs typeface="宋体"/>
              </a:rPr>
              <a:t>全国人大常委会</a:t>
            </a:r>
            <a:r>
              <a:rPr lang="zh-CN" altLang="zh-CN" kern="0" dirty="0">
                <a:solidFill>
                  <a:srgbClr val="000000"/>
                </a:solidFill>
                <a:cs typeface="宋体"/>
              </a:rPr>
              <a:t>依据人民法院组织法的规定，通过法律决议授权成立知识产权法院，既有助于形成统一的改革共识，也使改革具有了法律效力。“这一步走得很扎实。</a:t>
            </a:r>
            <a:r>
              <a:rPr lang="zh-CN" altLang="zh-CN" kern="0" dirty="0" smtClean="0">
                <a:solidFill>
                  <a:srgbClr val="000000"/>
                </a:solidFill>
                <a:cs typeface="宋体"/>
              </a:rPr>
              <a:t>”</a:t>
            </a:r>
            <a:endParaRPr lang="zh-CN" altLang="en-US" dirty="0"/>
          </a:p>
        </p:txBody>
      </p:sp>
      <p:sp>
        <p:nvSpPr>
          <p:cNvPr id="4" name="日期占位符 3"/>
          <p:cNvSpPr>
            <a:spLocks noGrp="1"/>
          </p:cNvSpPr>
          <p:nvPr>
            <p:ph type="dt" sz="half" idx="10"/>
          </p:nvPr>
        </p:nvSpPr>
        <p:spPr/>
        <p:txBody>
          <a:bodyPr/>
          <a:lstStyle/>
          <a:p>
            <a:fld id="{C2EEFF83-9216-4337-9342-85D8666F3F03}"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53</a:t>
            </a:fld>
            <a:endParaRPr lang="zh-CN" altLang="en-US"/>
          </a:p>
        </p:txBody>
      </p:sp>
    </p:spTree>
    <p:extLst>
      <p:ext uri="{BB962C8B-B14F-4D97-AF65-F5344CB8AC3E}">
        <p14:creationId xmlns:p14="http://schemas.microsoft.com/office/powerpoint/2010/main" val="243064250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p:txBody>
          <a:bodyPr>
            <a:normAutofit/>
          </a:bodyPr>
          <a:lstStyle/>
          <a:p>
            <a:r>
              <a:rPr lang="zh-CN" altLang="zh-CN" dirty="0">
                <a:cs typeface="Times New Roman"/>
              </a:rPr>
              <a:t>在探索建立我国知识产权法院的进程中，北上广知识产权法院的设立仅仅是“探索建立知识产权法院”过程中迈出的稳妥第一步。北上广知识产权法院未来的实际运作，尤其是整合知识产权审判资源和跨区管辖方面的实践做法，是否能真正解决原先所希望处理的问题，符合人民的期望，而且不致于造成司法体制的混乱，值得期待</a:t>
            </a:r>
            <a:r>
              <a:rPr lang="zh-CN" altLang="zh-CN" dirty="0" smtClean="0">
                <a:cs typeface="Times New Roman"/>
              </a:rPr>
              <a:t>。</a:t>
            </a:r>
            <a:endParaRPr lang="en-US" altLang="zh-CN" dirty="0" smtClean="0">
              <a:cs typeface="Times New Roman"/>
            </a:endParaRPr>
          </a:p>
        </p:txBody>
      </p:sp>
      <p:sp>
        <p:nvSpPr>
          <p:cNvPr id="4" name="日期占位符 3"/>
          <p:cNvSpPr>
            <a:spLocks noGrp="1"/>
          </p:cNvSpPr>
          <p:nvPr>
            <p:ph type="dt" sz="half" idx="10"/>
          </p:nvPr>
        </p:nvSpPr>
        <p:spPr/>
        <p:txBody>
          <a:bodyPr/>
          <a:lstStyle/>
          <a:p>
            <a:fld id="{A1FB254C-E5D8-439F-A40F-82ACC5C70AFC}"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54</a:t>
            </a:fld>
            <a:endParaRPr lang="zh-CN" altLang="en-US"/>
          </a:p>
        </p:txBody>
      </p:sp>
    </p:spTree>
    <p:extLst>
      <p:ext uri="{BB962C8B-B14F-4D97-AF65-F5344CB8AC3E}">
        <p14:creationId xmlns:p14="http://schemas.microsoft.com/office/powerpoint/2010/main" val="241238947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pPr marL="0" indent="0">
              <a:buNone/>
            </a:pPr>
            <a:endParaRPr lang="en-US" altLang="zh-CN" dirty="0">
              <a:cs typeface="Times New Roman"/>
            </a:endParaRPr>
          </a:p>
          <a:p>
            <a:r>
              <a:rPr lang="zh-CN" altLang="zh-CN" dirty="0" smtClean="0">
                <a:cs typeface="Times New Roman"/>
              </a:rPr>
              <a:t>衷心</a:t>
            </a:r>
            <a:r>
              <a:rPr lang="zh-CN" altLang="zh-CN" dirty="0">
                <a:cs typeface="Times New Roman"/>
              </a:rPr>
              <a:t>希望这次改革的成效能推动今后按需要设立跨区管辖和整合审判资源的知识产权法院，尤其是进一步探索建立针对专利、商标无效程序优化的知识产权高级法院</a:t>
            </a:r>
            <a:r>
              <a:rPr lang="zh-CN" altLang="zh-CN" dirty="0" smtClean="0">
                <a:cs typeface="Times New Roman"/>
              </a:rPr>
              <a:t>。</a:t>
            </a:r>
            <a:endParaRPr lang="en-US" altLang="zh-CN" dirty="0" smtClean="0">
              <a:cs typeface="Times New Roman"/>
            </a:endParaRPr>
          </a:p>
          <a:p>
            <a:r>
              <a:rPr lang="zh-CN" altLang="en-US" dirty="0" smtClean="0">
                <a:cs typeface="Times New Roman"/>
              </a:rPr>
              <a:t>在各个知识产权法院内部机制的运作、改革，案件与人的压力，效率与质量，以庭审为中心诉讼活动的科学化民主化等都具挑战性。</a:t>
            </a:r>
            <a:endParaRPr lang="zh-CN" altLang="en-US" dirty="0"/>
          </a:p>
        </p:txBody>
      </p:sp>
      <p:sp>
        <p:nvSpPr>
          <p:cNvPr id="4" name="日期占位符 3"/>
          <p:cNvSpPr>
            <a:spLocks noGrp="1"/>
          </p:cNvSpPr>
          <p:nvPr>
            <p:ph type="dt" sz="half" idx="10"/>
          </p:nvPr>
        </p:nvSpPr>
        <p:spPr/>
        <p:txBody>
          <a:bodyPr/>
          <a:lstStyle/>
          <a:p>
            <a:fld id="{E92DA643-2873-40B2-820F-79C499B4D954}"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55</a:t>
            </a:fld>
            <a:endParaRPr lang="zh-CN" altLang="en-US"/>
          </a:p>
        </p:txBody>
      </p:sp>
    </p:spTree>
    <p:extLst>
      <p:ext uri="{BB962C8B-B14F-4D97-AF65-F5344CB8AC3E}">
        <p14:creationId xmlns:p14="http://schemas.microsoft.com/office/powerpoint/2010/main" val="241238947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en-US" altLang="zh-CN" dirty="0" smtClean="0">
              <a:cs typeface="Times New Roman"/>
            </a:endParaRPr>
          </a:p>
          <a:p>
            <a:r>
              <a:rPr lang="zh-CN" altLang="en-US" dirty="0" smtClean="0">
                <a:cs typeface="Times New Roman"/>
              </a:rPr>
              <a:t>陶</a:t>
            </a:r>
            <a:r>
              <a:rPr lang="zh-CN" altLang="en-US" dirty="0">
                <a:cs typeface="Times New Roman"/>
              </a:rPr>
              <a:t>凯</a:t>
            </a:r>
            <a:r>
              <a:rPr lang="zh-CN" altLang="en-US" dirty="0" smtClean="0">
                <a:cs typeface="Times New Roman"/>
              </a:rPr>
              <a:t>元副院长：</a:t>
            </a:r>
            <a:r>
              <a:rPr lang="zh-CN" altLang="zh-CN" dirty="0" smtClean="0">
                <a:cs typeface="Times New Roman"/>
              </a:rPr>
              <a:t>要</a:t>
            </a:r>
            <a:r>
              <a:rPr lang="zh-CN" altLang="zh-CN" dirty="0">
                <a:cs typeface="Times New Roman"/>
              </a:rPr>
              <a:t>以知识产权法院设立为契机，不断完善知识产权审判体制和工作机制。既要勇于冲破传统思想观念的束缚，也要坚持一切从实际出发，广泛听取各方面意见，努力使每项改革措施都符合中央要求、符合知识产权司法规律、符合人民法院工作实际。</a:t>
            </a:r>
            <a:endParaRPr lang="zh-CN" altLang="en-US" dirty="0"/>
          </a:p>
        </p:txBody>
      </p:sp>
      <p:sp>
        <p:nvSpPr>
          <p:cNvPr id="4" name="日期占位符 3"/>
          <p:cNvSpPr>
            <a:spLocks noGrp="1"/>
          </p:cNvSpPr>
          <p:nvPr>
            <p:ph type="dt" sz="half" idx="10"/>
          </p:nvPr>
        </p:nvSpPr>
        <p:spPr/>
        <p:txBody>
          <a:bodyPr/>
          <a:lstStyle/>
          <a:p>
            <a:fld id="{4C41C973-507D-4886-8923-358A72778A65}"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56</a:t>
            </a:fld>
            <a:endParaRPr lang="zh-CN" altLang="en-US"/>
          </a:p>
        </p:txBody>
      </p:sp>
    </p:spTree>
    <p:extLst>
      <p:ext uri="{BB962C8B-B14F-4D97-AF65-F5344CB8AC3E}">
        <p14:creationId xmlns:p14="http://schemas.microsoft.com/office/powerpoint/2010/main" val="187909314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92500" lnSpcReduction="10000"/>
          </a:bodyPr>
          <a:lstStyle/>
          <a:p>
            <a:r>
              <a:rPr lang="zh-CN" altLang="en-US" dirty="0" smtClean="0">
                <a:cs typeface="Times New Roman"/>
              </a:rPr>
              <a:t>最高法院民三庭庭长</a:t>
            </a:r>
            <a:r>
              <a:rPr lang="zh-CN" altLang="zh-CN" dirty="0" smtClean="0">
                <a:cs typeface="Times New Roman"/>
              </a:rPr>
              <a:t>宋</a:t>
            </a:r>
            <a:r>
              <a:rPr lang="zh-CN" altLang="zh-CN" dirty="0">
                <a:cs typeface="Times New Roman"/>
              </a:rPr>
              <a:t>晓明说，从当前来看，至少有两点值得关注。一是关于知识产权法院一审技术类案件裁判标准的统一问题。目前，不服知识产权法院第一审专利等技术类案件判决和裁定而提起的上诉案件，分别由北京、上海、广东高级人民法院审理</a:t>
            </a:r>
            <a:r>
              <a:rPr lang="zh-CN" altLang="zh-CN" dirty="0" smtClean="0">
                <a:cs typeface="Times New Roman"/>
              </a:rPr>
              <a:t>。</a:t>
            </a:r>
            <a:endParaRPr lang="en-US" altLang="zh-CN" dirty="0" smtClean="0">
              <a:cs typeface="Times New Roman"/>
            </a:endParaRPr>
          </a:p>
          <a:p>
            <a:r>
              <a:rPr lang="zh-CN" altLang="zh-CN" dirty="0" smtClean="0">
                <a:cs typeface="Times New Roman"/>
              </a:rPr>
              <a:t>未来</a:t>
            </a:r>
            <a:r>
              <a:rPr lang="zh-CN" altLang="zh-CN" dirty="0">
                <a:cs typeface="Times New Roman"/>
              </a:rPr>
              <a:t>如何防止出现三地高院第二审案件裁判标准不一致的问题，是否需要设置相当于高级人民法院层级的知识产权法院统一受理技术类上诉案件，仍值得进一步观察和探讨。</a:t>
            </a:r>
            <a:endParaRPr lang="zh-CN" altLang="en-US" dirty="0"/>
          </a:p>
        </p:txBody>
      </p:sp>
      <p:sp>
        <p:nvSpPr>
          <p:cNvPr id="4" name="日期占位符 3"/>
          <p:cNvSpPr>
            <a:spLocks noGrp="1"/>
          </p:cNvSpPr>
          <p:nvPr>
            <p:ph type="dt" sz="half" idx="10"/>
          </p:nvPr>
        </p:nvSpPr>
        <p:spPr/>
        <p:txBody>
          <a:bodyPr/>
          <a:lstStyle/>
          <a:p>
            <a:fld id="{EF5CF54E-F260-49F2-BCEC-6B7A3933C761}"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57</a:t>
            </a:fld>
            <a:endParaRPr lang="zh-CN" altLang="en-US"/>
          </a:p>
        </p:txBody>
      </p:sp>
    </p:spTree>
    <p:extLst>
      <p:ext uri="{BB962C8B-B14F-4D97-AF65-F5344CB8AC3E}">
        <p14:creationId xmlns:p14="http://schemas.microsoft.com/office/powerpoint/2010/main" val="212764480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r>
              <a:rPr lang="zh-CN" altLang="en-US" dirty="0" smtClean="0"/>
              <a:t>有的专家认为，可以将现有的知产庭和知产法院结合起来的方式来完善审判机制，他认为：“最高法院知产庭除审理部分二审再审案件外，专心进行司法解释等统一执法标准工作；适时建立首都知产上诉法院对专利商标行政案件同时可以做出有效无效部分有效等实体裁判，不再发回行政机关重新作出处理。</a:t>
            </a:r>
            <a:endParaRPr lang="en-US" altLang="zh-CN" dirty="0" smtClean="0"/>
          </a:p>
        </p:txBody>
      </p:sp>
      <p:sp>
        <p:nvSpPr>
          <p:cNvPr id="4" name="日期占位符 3"/>
          <p:cNvSpPr>
            <a:spLocks noGrp="1"/>
          </p:cNvSpPr>
          <p:nvPr>
            <p:ph type="dt" sz="half" idx="10"/>
          </p:nvPr>
        </p:nvSpPr>
        <p:spPr/>
        <p:txBody>
          <a:bodyPr/>
          <a:lstStyle/>
          <a:p>
            <a:fld id="{B30E229C-055C-4AC9-A090-A41EB9AE5212}"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58</a:t>
            </a:fld>
            <a:endParaRPr lang="zh-CN" altLang="en-US"/>
          </a:p>
        </p:txBody>
      </p:sp>
    </p:spTree>
    <p:extLst>
      <p:ext uri="{BB962C8B-B14F-4D97-AF65-F5344CB8AC3E}">
        <p14:creationId xmlns:p14="http://schemas.microsoft.com/office/powerpoint/2010/main" val="130819006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r>
              <a:rPr lang="zh-CN" altLang="en-US" dirty="0" smtClean="0"/>
              <a:t>有的专家强调，首都的知识产权上诉法院应当设立，这是整个优化机制工作的关键一环；同时优化并合行政复审评审程序于一个审级，打破行政与司法在确授权上的藩篱；这个上诉法院接受最高法院授权，除自身的二审侵权上诉案件外，审理部分各省不服各高院的侵权再审案件以统一侵权案件执法标准，而类似最高法院的巡回法庭；</a:t>
            </a:r>
            <a:endParaRPr lang="en-US" altLang="zh-CN" dirty="0" smtClean="0"/>
          </a:p>
        </p:txBody>
      </p:sp>
      <p:sp>
        <p:nvSpPr>
          <p:cNvPr id="4" name="日期占位符 3"/>
          <p:cNvSpPr>
            <a:spLocks noGrp="1"/>
          </p:cNvSpPr>
          <p:nvPr>
            <p:ph type="dt" sz="half" idx="10"/>
          </p:nvPr>
        </p:nvSpPr>
        <p:spPr/>
        <p:txBody>
          <a:bodyPr/>
          <a:lstStyle/>
          <a:p>
            <a:fld id="{EF873367-2ACE-46C3-9D72-118ED5061D55}"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59</a:t>
            </a:fld>
            <a:endParaRPr lang="zh-CN" altLang="en-US"/>
          </a:p>
        </p:txBody>
      </p:sp>
    </p:spTree>
    <p:extLst>
      <p:ext uri="{BB962C8B-B14F-4D97-AF65-F5344CB8AC3E}">
        <p14:creationId xmlns:p14="http://schemas.microsoft.com/office/powerpoint/2010/main" val="13081900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en-US" altLang="zh-CN" dirty="0" smtClean="0"/>
              <a:t>1993</a:t>
            </a:r>
            <a:r>
              <a:rPr lang="zh-CN" altLang="en-US" dirty="0" smtClean="0"/>
              <a:t>年初 北京上海相继设立知识产权审判庭，</a:t>
            </a:r>
            <a:r>
              <a:rPr lang="en-US" altLang="zh-CN" dirty="0" smtClean="0"/>
              <a:t>1995</a:t>
            </a:r>
            <a:r>
              <a:rPr lang="zh-CN" altLang="en-US" dirty="0" smtClean="0"/>
              <a:t>年最高法院设立知识产权审判办公室，</a:t>
            </a:r>
            <a:r>
              <a:rPr lang="en-US" altLang="zh-CN" dirty="0" smtClean="0"/>
              <a:t>96</a:t>
            </a:r>
            <a:r>
              <a:rPr lang="zh-CN" altLang="en-US" dirty="0" smtClean="0"/>
              <a:t>年设立 知识产权审判庭。</a:t>
            </a:r>
          </a:p>
          <a:p>
            <a:r>
              <a:rPr lang="zh-CN" altLang="en-US" dirty="0" smtClean="0"/>
              <a:t>案件的逐年增多，北京市两级法院、地方知产案件多发的法院上海、广东、浙江、江苏等法院，以及最高法院对知识产权重要作用和影响越来越显著。</a:t>
            </a:r>
            <a:endParaRPr lang="zh-CN" altLang="en-US" dirty="0"/>
          </a:p>
        </p:txBody>
      </p:sp>
      <p:sp>
        <p:nvSpPr>
          <p:cNvPr id="4" name="日期占位符 3"/>
          <p:cNvSpPr>
            <a:spLocks noGrp="1"/>
          </p:cNvSpPr>
          <p:nvPr>
            <p:ph type="dt" sz="half" idx="10"/>
          </p:nvPr>
        </p:nvSpPr>
        <p:spPr/>
        <p:txBody>
          <a:bodyPr/>
          <a:lstStyle/>
          <a:p>
            <a:fld id="{F11C98B9-72BC-4910-B890-7324F7945171}"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6</a:t>
            </a:fld>
            <a:endParaRPr lang="zh-CN" altLang="en-US"/>
          </a:p>
        </p:txBody>
      </p:sp>
    </p:spTree>
    <p:extLst>
      <p:ext uri="{BB962C8B-B14F-4D97-AF65-F5344CB8AC3E}">
        <p14:creationId xmlns:p14="http://schemas.microsoft.com/office/powerpoint/2010/main" val="387020129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r>
              <a:rPr lang="zh-CN" altLang="en-US" smtClean="0"/>
              <a:t>最高法院</a:t>
            </a:r>
            <a:r>
              <a:rPr lang="zh-CN" altLang="en-US" dirty="0" smtClean="0"/>
              <a:t>知产庭除审理部分二审再审案件外，专心司法解释等统一执法标准工作；首都知产上诉法院对专利商标行政案件可以做出有效无效部分有效等实体裁判，不再发回行政机关重新作出。</a:t>
            </a:r>
            <a:endParaRPr lang="en-US" altLang="zh-CN" dirty="0" smtClean="0"/>
          </a:p>
          <a:p>
            <a:endParaRPr lang="en-US" altLang="zh-CN" dirty="0"/>
          </a:p>
        </p:txBody>
      </p:sp>
      <p:sp>
        <p:nvSpPr>
          <p:cNvPr id="4" name="日期占位符 3"/>
          <p:cNvSpPr>
            <a:spLocks noGrp="1"/>
          </p:cNvSpPr>
          <p:nvPr>
            <p:ph type="dt" sz="half" idx="10"/>
          </p:nvPr>
        </p:nvSpPr>
        <p:spPr/>
        <p:txBody>
          <a:bodyPr/>
          <a:lstStyle/>
          <a:p>
            <a:fld id="{1C410284-B558-4FB5-A6FD-DC772FEBF078}"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60</a:t>
            </a:fld>
            <a:endParaRPr lang="zh-CN" altLang="en-US"/>
          </a:p>
        </p:txBody>
      </p:sp>
    </p:spTree>
    <p:extLst>
      <p:ext uri="{BB962C8B-B14F-4D97-AF65-F5344CB8AC3E}">
        <p14:creationId xmlns:p14="http://schemas.microsoft.com/office/powerpoint/2010/main" val="130819006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endParaRPr lang="en-US" altLang="zh-CN" dirty="0" smtClean="0"/>
          </a:p>
          <a:p>
            <a:r>
              <a:rPr lang="zh-CN" altLang="en-US" dirty="0" smtClean="0"/>
              <a:t>除北上广三家知产法院外，不再或暂缓设立中院规格的知产法院，资源更多的投入首都的这家知产上诉法院和已建立的知产法院及其他等迫切需要加强知产审判力量的法院。</a:t>
            </a:r>
            <a:endParaRPr lang="en-US" altLang="zh-CN" dirty="0" smtClean="0"/>
          </a:p>
        </p:txBody>
      </p:sp>
      <p:sp>
        <p:nvSpPr>
          <p:cNvPr id="4" name="日期占位符 3"/>
          <p:cNvSpPr>
            <a:spLocks noGrp="1"/>
          </p:cNvSpPr>
          <p:nvPr>
            <p:ph type="dt" sz="half" idx="10"/>
          </p:nvPr>
        </p:nvSpPr>
        <p:spPr/>
        <p:txBody>
          <a:bodyPr/>
          <a:lstStyle/>
          <a:p>
            <a:fld id="{AA012B04-B3B5-4483-A925-B4411AD012A6}"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61</a:t>
            </a:fld>
            <a:endParaRPr lang="zh-CN" altLang="en-US"/>
          </a:p>
        </p:txBody>
      </p:sp>
    </p:spTree>
    <p:extLst>
      <p:ext uri="{BB962C8B-B14F-4D97-AF65-F5344CB8AC3E}">
        <p14:creationId xmlns:p14="http://schemas.microsoft.com/office/powerpoint/2010/main" val="130819006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r>
              <a:rPr lang="zh-CN" altLang="en-US" smtClean="0"/>
              <a:t>在</a:t>
            </a:r>
            <a:r>
              <a:rPr lang="zh-CN" altLang="en-US" dirty="0" smtClean="0"/>
              <a:t>北上广和其他知产纠纷多发实际需要的地方基层法院仍可试点刑事民事和行政“三合一”审判知产案件，并理顺和解决二审刑事包括出庭公诉等程序问题。如果走这样路线图，就比较节省地设置了最优化的知产司法保护争议解决机制。条件成熟时，可以考虑确授权行政复审和司法审查机构人员合并，整合接口减少确权授权行政纠纷解决层级过多问题。” </a:t>
            </a:r>
            <a:endParaRPr lang="zh-CN" altLang="en-US" dirty="0"/>
          </a:p>
        </p:txBody>
      </p:sp>
      <p:sp>
        <p:nvSpPr>
          <p:cNvPr id="4" name="日期占位符 3"/>
          <p:cNvSpPr>
            <a:spLocks noGrp="1"/>
          </p:cNvSpPr>
          <p:nvPr>
            <p:ph type="dt" sz="half" idx="10"/>
          </p:nvPr>
        </p:nvSpPr>
        <p:spPr/>
        <p:txBody>
          <a:bodyPr/>
          <a:lstStyle/>
          <a:p>
            <a:fld id="{FD9E666D-F802-4563-B4A7-4289F1996162}"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62</a:t>
            </a:fld>
            <a:endParaRPr lang="zh-CN" altLang="en-US"/>
          </a:p>
        </p:txBody>
      </p:sp>
    </p:spTree>
    <p:extLst>
      <p:ext uri="{BB962C8B-B14F-4D97-AF65-F5344CB8AC3E}">
        <p14:creationId xmlns:p14="http://schemas.microsoft.com/office/powerpoint/2010/main" val="130819006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pPr algn="just">
              <a:spcAft>
                <a:spcPts val="0"/>
              </a:spcAft>
            </a:pPr>
            <a:r>
              <a:rPr lang="zh-CN" altLang="en-US" kern="100" dirty="0" smtClean="0">
                <a:cs typeface="Times New Roman"/>
              </a:rPr>
              <a:t>总而言之，按照王闯副庭长到记者问时说的：</a:t>
            </a:r>
            <a:endParaRPr lang="en-US" altLang="zh-CN" kern="100" dirty="0" smtClean="0">
              <a:cs typeface="Times New Roman"/>
            </a:endParaRPr>
          </a:p>
          <a:p>
            <a:pPr algn="just">
              <a:spcAft>
                <a:spcPts val="0"/>
              </a:spcAft>
            </a:pPr>
            <a:r>
              <a:rPr lang="zh-CN" altLang="zh-CN" kern="100" dirty="0" smtClean="0">
                <a:cs typeface="Times New Roman"/>
              </a:rPr>
              <a:t>知识产权</a:t>
            </a:r>
            <a:r>
              <a:rPr lang="zh-CN" altLang="zh-CN" kern="100" dirty="0">
                <a:cs typeface="Times New Roman"/>
              </a:rPr>
              <a:t>法院</a:t>
            </a:r>
            <a:r>
              <a:rPr lang="zh-CN" altLang="zh-CN" kern="100" dirty="0" smtClean="0">
                <a:cs typeface="Times New Roman"/>
              </a:rPr>
              <a:t>是</a:t>
            </a:r>
            <a:r>
              <a:rPr lang="zh-CN" altLang="en-US" kern="100" dirty="0">
                <a:cs typeface="Times New Roman"/>
              </a:rPr>
              <a:t>党的</a:t>
            </a:r>
            <a:r>
              <a:rPr lang="zh-CN" altLang="zh-CN" kern="100" dirty="0" smtClean="0">
                <a:cs typeface="Times New Roman"/>
              </a:rPr>
              <a:t>三中全会</a:t>
            </a:r>
            <a:r>
              <a:rPr lang="zh-CN" altLang="zh-CN" kern="100" dirty="0">
                <a:cs typeface="Times New Roman"/>
              </a:rPr>
              <a:t>提出</a:t>
            </a:r>
            <a:r>
              <a:rPr lang="zh-CN" altLang="zh-CN" kern="100" dirty="0" smtClean="0">
                <a:cs typeface="Times New Roman"/>
              </a:rPr>
              <a:t>来设立</a:t>
            </a:r>
            <a:r>
              <a:rPr lang="zh-CN" altLang="zh-CN" kern="100" dirty="0">
                <a:cs typeface="Times New Roman"/>
              </a:rPr>
              <a:t>的，而且中央全面深化改革领导小组也</a:t>
            </a:r>
            <a:r>
              <a:rPr lang="zh-CN" altLang="zh-CN" kern="100" dirty="0" smtClean="0">
                <a:cs typeface="Times New Roman"/>
              </a:rPr>
              <a:t>专门</a:t>
            </a:r>
            <a:r>
              <a:rPr lang="zh-CN" altLang="en-US" kern="100" dirty="0" smtClean="0">
                <a:cs typeface="Times New Roman"/>
              </a:rPr>
              <a:t>对方案</a:t>
            </a:r>
            <a:r>
              <a:rPr lang="zh-CN" altLang="zh-CN" kern="100" dirty="0" smtClean="0">
                <a:cs typeface="Times New Roman"/>
              </a:rPr>
              <a:t>审议</a:t>
            </a:r>
            <a:r>
              <a:rPr lang="zh-CN" altLang="zh-CN" kern="100" dirty="0">
                <a:cs typeface="Times New Roman"/>
              </a:rPr>
              <a:t>通过了。</a:t>
            </a:r>
            <a:r>
              <a:rPr lang="zh-CN" altLang="zh-CN" kern="100" dirty="0" smtClean="0">
                <a:cs typeface="Times New Roman"/>
              </a:rPr>
              <a:t>所以知识产权</a:t>
            </a:r>
            <a:r>
              <a:rPr lang="zh-CN" altLang="zh-CN" kern="100" dirty="0">
                <a:cs typeface="Times New Roman"/>
              </a:rPr>
              <a:t>法院不仅仅是中国知识产权司法保护的重要制度，也</a:t>
            </a:r>
            <a:r>
              <a:rPr lang="zh-CN" altLang="zh-CN" kern="100" dirty="0" smtClean="0">
                <a:cs typeface="Times New Roman"/>
              </a:rPr>
              <a:t>是中国</a:t>
            </a:r>
            <a:r>
              <a:rPr lang="zh-CN" altLang="zh-CN" kern="100" dirty="0">
                <a:cs typeface="Times New Roman"/>
              </a:rPr>
              <a:t>司法体制改革的探索者和先行者</a:t>
            </a:r>
            <a:r>
              <a:rPr lang="zh-CN" altLang="zh-CN" kern="100" dirty="0" smtClean="0">
                <a:cs typeface="Times New Roman"/>
              </a:rPr>
              <a:t>。</a:t>
            </a:r>
            <a:r>
              <a:rPr lang="zh-CN" altLang="en-US" kern="100" dirty="0" smtClean="0">
                <a:cs typeface="Times New Roman"/>
              </a:rPr>
              <a:t>任务很重。</a:t>
            </a:r>
            <a:endParaRPr lang="en-US" altLang="zh-CN" kern="100" dirty="0" smtClean="0">
              <a:cs typeface="Times New Roman"/>
            </a:endParaRPr>
          </a:p>
        </p:txBody>
      </p:sp>
      <p:sp>
        <p:nvSpPr>
          <p:cNvPr id="4" name="日期占位符 3"/>
          <p:cNvSpPr>
            <a:spLocks noGrp="1"/>
          </p:cNvSpPr>
          <p:nvPr>
            <p:ph type="dt" sz="half" idx="10"/>
          </p:nvPr>
        </p:nvSpPr>
        <p:spPr/>
        <p:txBody>
          <a:bodyPr/>
          <a:lstStyle/>
          <a:p>
            <a:fld id="{925B6EB2-035C-45C8-8CEE-FF14CD236ECE}"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63</a:t>
            </a:fld>
            <a:endParaRPr lang="zh-CN" altLang="en-US"/>
          </a:p>
        </p:txBody>
      </p:sp>
    </p:spTree>
    <p:extLst>
      <p:ext uri="{BB962C8B-B14F-4D97-AF65-F5344CB8AC3E}">
        <p14:creationId xmlns:p14="http://schemas.microsoft.com/office/powerpoint/2010/main" val="358590948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pPr algn="just">
              <a:spcAft>
                <a:spcPts val="0"/>
              </a:spcAft>
            </a:pPr>
            <a:r>
              <a:rPr lang="zh-CN" altLang="zh-CN" kern="100" dirty="0" smtClean="0">
                <a:cs typeface="Times New Roman"/>
              </a:rPr>
              <a:t>中央</a:t>
            </a:r>
            <a:r>
              <a:rPr lang="zh-CN" altLang="zh-CN" kern="100" dirty="0">
                <a:cs typeface="Times New Roman"/>
              </a:rPr>
              <a:t>关于司法改革，要在六个省市试验，知识产权法院一步到位了。中央司改的很多司法改革措施都在这里面要实行的，主审法官员额制、办案责任制，包括人员的分管理，法官的制度保障，还有以审判为中心的诉讼制度，都要在这里进行的。所以，它运转如何，对整个中国司法体制未来的走向可以说是有重大影响的。</a:t>
            </a:r>
          </a:p>
          <a:p>
            <a:endParaRPr lang="zh-CN" altLang="en-US" dirty="0"/>
          </a:p>
        </p:txBody>
      </p:sp>
      <p:sp>
        <p:nvSpPr>
          <p:cNvPr id="4" name="日期占位符 3"/>
          <p:cNvSpPr>
            <a:spLocks noGrp="1"/>
          </p:cNvSpPr>
          <p:nvPr>
            <p:ph type="dt" sz="half" idx="10"/>
          </p:nvPr>
        </p:nvSpPr>
        <p:spPr/>
        <p:txBody>
          <a:bodyPr/>
          <a:lstStyle/>
          <a:p>
            <a:fld id="{3BDE7443-273B-4D6C-A937-61F5E9E65B6D}"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64</a:t>
            </a:fld>
            <a:endParaRPr lang="zh-CN" altLang="en-US"/>
          </a:p>
        </p:txBody>
      </p:sp>
    </p:spTree>
    <p:extLst>
      <p:ext uri="{BB962C8B-B14F-4D97-AF65-F5344CB8AC3E}">
        <p14:creationId xmlns:p14="http://schemas.microsoft.com/office/powerpoint/2010/main" val="3585909481"/>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p:txBody>
          <a:bodyPr/>
          <a:lstStyle/>
          <a:p>
            <a:endParaRPr lang="en-US" altLang="zh-CN" dirty="0" smtClean="0"/>
          </a:p>
          <a:p>
            <a:r>
              <a:rPr lang="zh-CN" altLang="en-US" dirty="0" smtClean="0"/>
              <a:t>我们知识产权业界同仁也盼望、参与、促进一个促进创新的公正有效权威便捷的知识司法保护机制逐步完善建立起来，让我们亲身感受与期待。</a:t>
            </a:r>
            <a:endParaRPr lang="en-US" altLang="zh-CN" dirty="0" smtClean="0"/>
          </a:p>
          <a:p>
            <a:r>
              <a:rPr lang="zh-CN" altLang="en-US" dirty="0" smtClean="0"/>
              <a:t>谢谢，请诸位专家补正纠错。</a:t>
            </a:r>
            <a:endParaRPr lang="en-US" altLang="zh-CN" dirty="0" smtClean="0"/>
          </a:p>
          <a:p>
            <a:r>
              <a:rPr lang="en-US" altLang="zh-CN" dirty="0" smtClean="0">
                <a:hlinkClick r:id="rId2"/>
              </a:rPr>
              <a:t>www.chinaiprlaw.com</a:t>
            </a:r>
            <a:r>
              <a:rPr lang="en-US" altLang="zh-CN" dirty="0" smtClean="0"/>
              <a:t> </a:t>
            </a:r>
            <a:endParaRPr lang="zh-CN" altLang="en-US" dirty="0"/>
          </a:p>
        </p:txBody>
      </p:sp>
      <p:sp>
        <p:nvSpPr>
          <p:cNvPr id="4" name="日期占位符 3"/>
          <p:cNvSpPr>
            <a:spLocks noGrp="1"/>
          </p:cNvSpPr>
          <p:nvPr>
            <p:ph type="dt" sz="half" idx="10"/>
          </p:nvPr>
        </p:nvSpPr>
        <p:spPr/>
        <p:txBody>
          <a:bodyPr/>
          <a:lstStyle/>
          <a:p>
            <a:fld id="{1F38D87D-1058-4927-9BFF-58AD92E88358}"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65</a:t>
            </a:fld>
            <a:endParaRPr lang="zh-CN" altLang="en-US"/>
          </a:p>
        </p:txBody>
      </p:sp>
    </p:spTree>
    <p:extLst>
      <p:ext uri="{BB962C8B-B14F-4D97-AF65-F5344CB8AC3E}">
        <p14:creationId xmlns:p14="http://schemas.microsoft.com/office/powerpoint/2010/main" val="19915029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p:txBody>
          <a:bodyPr/>
          <a:lstStyle/>
          <a:p>
            <a:r>
              <a:rPr lang="zh-CN" altLang="en-US" dirty="0" smtClean="0"/>
              <a:t>（四）我国加入世贸，按照</a:t>
            </a:r>
            <a:r>
              <a:rPr lang="en-US" altLang="zh-CN" dirty="0" smtClean="0"/>
              <a:t>TRIPS</a:t>
            </a:r>
            <a:r>
              <a:rPr lang="zh-CN" altLang="en-US" dirty="0" smtClean="0"/>
              <a:t>等规则修改法律和调整完善知产司法保护制度</a:t>
            </a:r>
            <a:endParaRPr lang="en-US" altLang="zh-CN" dirty="0" smtClean="0"/>
          </a:p>
          <a:p>
            <a:r>
              <a:rPr lang="zh-CN" altLang="en-US" dirty="0" smtClean="0"/>
              <a:t>修法、制定司法解释体系保证法律实施</a:t>
            </a:r>
            <a:endParaRPr lang="en-US" altLang="zh-CN" dirty="0" smtClean="0"/>
          </a:p>
          <a:p>
            <a:r>
              <a:rPr lang="zh-CN" altLang="en-US" dirty="0" smtClean="0"/>
              <a:t>专门审判机构的普遍设立、新的诉讼制度透明度的要求等逐步发展；</a:t>
            </a:r>
            <a:endParaRPr lang="en-US" altLang="zh-CN" dirty="0" smtClean="0"/>
          </a:p>
          <a:p>
            <a:r>
              <a:rPr lang="zh-CN" altLang="en-US" dirty="0" smtClean="0"/>
              <a:t>知产行政与民事的合并，进行三审合一的试点</a:t>
            </a:r>
            <a:endParaRPr lang="en-US" altLang="zh-CN" dirty="0" smtClean="0"/>
          </a:p>
          <a:p>
            <a:r>
              <a:rPr lang="zh-CN" altLang="en-US" dirty="0" smtClean="0"/>
              <a:t>设立独立的知识产权庭，但改名“民三庭”</a:t>
            </a:r>
            <a:endParaRPr lang="zh-CN" altLang="en-US" dirty="0"/>
          </a:p>
        </p:txBody>
      </p:sp>
      <p:sp>
        <p:nvSpPr>
          <p:cNvPr id="4" name="日期占位符 3"/>
          <p:cNvSpPr>
            <a:spLocks noGrp="1"/>
          </p:cNvSpPr>
          <p:nvPr>
            <p:ph type="dt" sz="half" idx="10"/>
          </p:nvPr>
        </p:nvSpPr>
        <p:spPr/>
        <p:txBody>
          <a:bodyPr/>
          <a:lstStyle/>
          <a:p>
            <a:fld id="{20A51342-5F52-40C2-A0E9-081C5E12907C}"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7</a:t>
            </a:fld>
            <a:endParaRPr lang="zh-CN" altLang="en-US"/>
          </a:p>
        </p:txBody>
      </p:sp>
    </p:spTree>
    <p:extLst>
      <p:ext uri="{BB962C8B-B14F-4D97-AF65-F5344CB8AC3E}">
        <p14:creationId xmlns:p14="http://schemas.microsoft.com/office/powerpoint/2010/main" val="5860818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（五）知识产权战略出台，探索知识产权上诉法院的设立</a:t>
            </a:r>
            <a:endParaRPr lang="en-US" altLang="zh-CN" dirty="0" smtClean="0"/>
          </a:p>
          <a:p>
            <a:r>
              <a:rPr lang="zh-CN" altLang="en-US" dirty="0" smtClean="0"/>
              <a:t>国家知识产权战略纲要</a:t>
            </a:r>
          </a:p>
          <a:p>
            <a:r>
              <a:rPr lang="zh-CN" altLang="en-US" dirty="0" smtClean="0"/>
              <a:t>国发</a:t>
            </a:r>
            <a:r>
              <a:rPr lang="en-US" altLang="zh-CN" dirty="0" smtClean="0"/>
              <a:t>〔2008〕18</a:t>
            </a:r>
            <a:r>
              <a:rPr lang="zh-CN" altLang="en-US" dirty="0" smtClean="0"/>
              <a:t>号，时间二○○八年六月五日</a:t>
            </a:r>
            <a:endParaRPr lang="en-US" altLang="zh-CN" dirty="0" smtClean="0"/>
          </a:p>
          <a:p>
            <a:r>
              <a:rPr lang="zh-CN" altLang="en-US" dirty="0" smtClean="0"/>
              <a:t>为提升我国知识产权创造、运用、保护和管理能力，建设创新型国家，实现</a:t>
            </a:r>
            <a:r>
              <a:rPr lang="zh-CN" altLang="en-US" dirty="0" smtClean="0">
                <a:hlinkClick r:id="rId2"/>
              </a:rPr>
              <a:t>全面建设小康社会</a:t>
            </a:r>
            <a:r>
              <a:rPr lang="zh-CN" altLang="en-US" dirty="0" smtClean="0"/>
              <a:t>目标，制定本纲要。</a:t>
            </a:r>
          </a:p>
          <a:p>
            <a:endParaRPr lang="zh-CN" altLang="en-US" dirty="0"/>
          </a:p>
        </p:txBody>
      </p:sp>
      <p:sp>
        <p:nvSpPr>
          <p:cNvPr id="4" name="日期占位符 3"/>
          <p:cNvSpPr>
            <a:spLocks noGrp="1"/>
          </p:cNvSpPr>
          <p:nvPr>
            <p:ph type="dt" sz="half" idx="10"/>
          </p:nvPr>
        </p:nvSpPr>
        <p:spPr/>
        <p:txBody>
          <a:bodyPr/>
          <a:lstStyle/>
          <a:p>
            <a:fld id="{49C2E3E2-0FF5-40F2-B5B9-9C7CBE2A430F}"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8</a:t>
            </a:fld>
            <a:endParaRPr lang="zh-CN" altLang="en-US"/>
          </a:p>
        </p:txBody>
      </p:sp>
    </p:spTree>
    <p:extLst>
      <p:ext uri="{BB962C8B-B14F-4D97-AF65-F5344CB8AC3E}">
        <p14:creationId xmlns:p14="http://schemas.microsoft.com/office/powerpoint/2010/main" val="861336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“但是，从总体上看，我国知识产权制度仍不完善，</a:t>
            </a:r>
            <a:r>
              <a:rPr lang="zh-CN" altLang="en-US" dirty="0" smtClean="0">
                <a:hlinkClick r:id="rId2"/>
              </a:rPr>
              <a:t>自主知识产权</a:t>
            </a:r>
            <a:r>
              <a:rPr lang="zh-CN" altLang="en-US" dirty="0" smtClean="0"/>
              <a:t>水平和拥有量尚不能满足经济社会发展需要，社会公众知识产权意识仍较薄弱，市场主体运用知识产权能力不强，侵犯知识产权现象还比较突出，</a:t>
            </a:r>
            <a:r>
              <a:rPr lang="zh-CN" altLang="en-US" dirty="0" smtClean="0">
                <a:hlinkClick r:id="rId3"/>
              </a:rPr>
              <a:t>知识产权滥用</a:t>
            </a:r>
            <a:r>
              <a:rPr lang="zh-CN" altLang="en-US" dirty="0" smtClean="0"/>
              <a:t>行为时有发生，</a:t>
            </a:r>
            <a:r>
              <a:rPr lang="zh-CN" altLang="en-US" dirty="0" smtClean="0">
                <a:hlinkClick r:id="rId4"/>
              </a:rPr>
              <a:t>知识产权服务</a:t>
            </a:r>
            <a:r>
              <a:rPr lang="zh-CN" altLang="en-US" dirty="0" smtClean="0"/>
              <a:t>支撑体系和人才队伍建设滞后，知识产权制度对经济社会发展的促进作用尚未得到充分发挥。”</a:t>
            </a:r>
            <a:endParaRPr lang="zh-CN" altLang="en-US" dirty="0"/>
          </a:p>
        </p:txBody>
      </p:sp>
      <p:sp>
        <p:nvSpPr>
          <p:cNvPr id="4" name="日期占位符 3"/>
          <p:cNvSpPr>
            <a:spLocks noGrp="1"/>
          </p:cNvSpPr>
          <p:nvPr>
            <p:ph type="dt" sz="half" idx="10"/>
          </p:nvPr>
        </p:nvSpPr>
        <p:spPr/>
        <p:txBody>
          <a:bodyPr/>
          <a:lstStyle/>
          <a:p>
            <a:fld id="{C977F9FE-3BC4-49A7-B2E1-5613CF701717}" type="datetime1">
              <a:rPr lang="zh-CN" altLang="en-US" smtClean="0"/>
              <a:t>2015/4/2</a:t>
            </a:fld>
            <a:endParaRPr lang="zh-CN" altLang="en-US"/>
          </a:p>
        </p:txBody>
      </p:sp>
      <p:sp>
        <p:nvSpPr>
          <p:cNvPr id="5" name="页脚占位符 4"/>
          <p:cNvSpPr>
            <a:spLocks noGrp="1"/>
          </p:cNvSpPr>
          <p:nvPr>
            <p:ph type="ftr" sz="quarter" idx="11"/>
          </p:nvPr>
        </p:nvSpPr>
        <p:spPr/>
        <p:txBody>
          <a:bodyPr/>
          <a:lstStyle/>
          <a:p>
            <a:r>
              <a:rPr lang="en-US" altLang="zh-CN" smtClean="0"/>
              <a:t>2015</a:t>
            </a:r>
            <a:r>
              <a:rPr lang="zh-CN" altLang="en-US" smtClean="0"/>
              <a:t>年</a:t>
            </a:r>
            <a:r>
              <a:rPr lang="en-US" altLang="zh-CN" smtClean="0"/>
              <a:t>1</a:t>
            </a:r>
            <a:r>
              <a:rPr lang="zh-CN" altLang="en-US" smtClean="0"/>
              <a:t>月 珠海 中国药学会知识产权专委会</a:t>
            </a:r>
            <a:endParaRPr lang="zh-CN" altLang="en-US"/>
          </a:p>
        </p:txBody>
      </p:sp>
      <p:sp>
        <p:nvSpPr>
          <p:cNvPr id="6" name="灯片编号占位符 5"/>
          <p:cNvSpPr>
            <a:spLocks noGrp="1"/>
          </p:cNvSpPr>
          <p:nvPr>
            <p:ph type="sldNum" sz="quarter" idx="12"/>
          </p:nvPr>
        </p:nvSpPr>
        <p:spPr/>
        <p:txBody>
          <a:bodyPr/>
          <a:lstStyle/>
          <a:p>
            <a:fld id="{A6033CBC-6CEE-4CB7-B1F0-24E730B13A98}" type="slidenum">
              <a:rPr lang="zh-CN" altLang="en-US" smtClean="0"/>
              <a:t>9</a:t>
            </a:fld>
            <a:endParaRPr lang="zh-CN" altLang="en-US"/>
          </a:p>
        </p:txBody>
      </p:sp>
    </p:spTree>
    <p:extLst>
      <p:ext uri="{BB962C8B-B14F-4D97-AF65-F5344CB8AC3E}">
        <p14:creationId xmlns:p14="http://schemas.microsoft.com/office/powerpoint/2010/main" val="149505263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Fan</Template>
  <TotalTime>636</TotalTime>
  <Words>4771</Words>
  <Application>Microsoft Office PowerPoint</Application>
  <PresentationFormat>全屏显示(4:3)</PresentationFormat>
  <Paragraphs>390</Paragraphs>
  <Slides>65</Slides>
  <Notes>6</Notes>
  <HiddenSlides>0</HiddenSlides>
  <MMClips>0</MMClips>
  <ScaleCrop>false</ScaleCrop>
  <HeadingPairs>
    <vt:vector size="4" baseType="variant">
      <vt:variant>
        <vt:lpstr>主题</vt:lpstr>
      </vt:variant>
      <vt:variant>
        <vt:i4>1</vt:i4>
      </vt:variant>
      <vt:variant>
        <vt:lpstr>幻灯片标题</vt:lpstr>
      </vt:variant>
      <vt:variant>
        <vt:i4>65</vt:i4>
      </vt:variant>
    </vt:vector>
  </HeadingPairs>
  <TitlesOfParts>
    <vt:vector size="66" baseType="lpstr">
      <vt:lpstr>暗香扑面</vt:lpstr>
      <vt:lpstr>我国知产法院的设立与发展</vt:lpstr>
      <vt:lpstr>一、知产司法保护机制的历史沿革</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二、知识产权法院的设立</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三、知识产权法院体系的完善与挑战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我国知识产权法院的设立与发展</dc:title>
  <dc:creator>windows</dc:creator>
  <cp:lastModifiedBy>windows</cp:lastModifiedBy>
  <cp:revision>39</cp:revision>
  <dcterms:created xsi:type="dcterms:W3CDTF">2015-01-16T21:50:32Z</dcterms:created>
  <dcterms:modified xsi:type="dcterms:W3CDTF">2015-04-02T03:44:14Z</dcterms:modified>
</cp:coreProperties>
</file>